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0" r:id="rId16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81A"/>
    <a:srgbClr val="8F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30" autoAdjust="0"/>
  </p:normalViewPr>
  <p:slideViewPr>
    <p:cSldViewPr>
      <p:cViewPr varScale="1">
        <p:scale>
          <a:sx n="156" d="100"/>
          <a:sy n="156" d="100"/>
        </p:scale>
        <p:origin x="1944" y="11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24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230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564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014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722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122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358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t>Presenter</a:t>
            </a:r>
          </a:p>
          <a:p>
            <a:r>
              <a:t>2020-02-20 07:49:53</a:t>
            </a:r>
          </a:p>
          <a:p>
            <a:r>
              <a:t>--------------------------------------------</a:t>
            </a:r>
          </a:p>
          <a:p>
            <a:r>
              <a:t>Rappeler:</a:t>
            </a:r>
          </a:p>
          <a:p>
            <a:r>
              <a:t>Vote par correspondance: 2 timbres  Vote par internet: </a:t>
            </a:r>
          </a:p>
          <a:p>
            <a:r>
              <a:t> code de vote avant le mardi 2 juin  6am ET</a:t>
            </a:r>
          </a:p>
          <a:p>
            <a:r>
              <a:t> attendre 24h</a:t>
            </a:r>
          </a:p>
          <a:p>
            <a:r>
              <a:t> voter avant le jeudi 4 juin 6am ET  Vote au consulat le dimanche 7  juin</a:t>
            </a:r>
          </a:p>
        </p:txBody>
      </p:sp>
    </p:spTree>
    <p:extLst>
      <p:ext uri="{BB962C8B-B14F-4D97-AF65-F5344CB8AC3E}">
        <p14:creationId xmlns:p14="http://schemas.microsoft.com/office/powerpoint/2010/main" val="141810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43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34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28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341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6858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5918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3015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89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290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89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247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E5E5FF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5940" y="1605788"/>
            <a:ext cx="3856990" cy="3631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15/04/2020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85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985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40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4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71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649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39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87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00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15/04/2020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52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mpots.gouv.fr/portail/international/particulier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impots.usa@attachefiscal.org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fr.franceintheus.org/service_fiscal" TargetMode="Externa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irs.gov/" TargetMode="Externa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7322" y="533400"/>
            <a:ext cx="7845809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 marR="5080" indent="-53975" algn="ctr">
              <a:lnSpc>
                <a:spcPct val="100000"/>
              </a:lnSpc>
              <a:spcBef>
                <a:spcPts val="100"/>
              </a:spcBef>
              <a:tabLst>
                <a:tab pos="5650865" algn="l"/>
              </a:tabLst>
            </a:pPr>
            <a:r>
              <a:rPr lang="fr-FR" sz="4000" spc="-5" noProof="0" dirty="0">
                <a:latin typeface="Arial Rounded MT Bold" panose="020F0704030504030204" pitchFamily="34" charset="0"/>
              </a:rPr>
              <a:t>CONFÉRENCE FISCALITE</a:t>
            </a:r>
            <a:br>
              <a:rPr lang="fr-FR" sz="4000" spc="-5" noProof="0" dirty="0">
                <a:latin typeface="Arial Rounded MT Bold" panose="020F0704030504030204" pitchFamily="34" charset="0"/>
              </a:rPr>
            </a:br>
            <a:r>
              <a:rPr lang="fr-FR" sz="1800" spc="-5" noProof="0" dirty="0">
                <a:latin typeface="Arial Rounded MT Bold" panose="020F0704030504030204" pitchFamily="34" charset="0"/>
              </a:rPr>
              <a:t> </a:t>
            </a:r>
            <a:endParaRPr lang="fr-FR" sz="3200" i="1" noProof="0" dirty="0">
              <a:latin typeface="Arial Rounded MT Bold" panose="020F070403050403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61527" y="3538715"/>
            <a:ext cx="6097398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1755" algn="ctr">
              <a:lnSpc>
                <a:spcPct val="100000"/>
              </a:lnSpc>
              <a:spcBef>
                <a:spcPts val="1200"/>
              </a:spcBef>
              <a:buSzPct val="90000"/>
              <a:tabLst>
                <a:tab pos="355600" algn="l"/>
              </a:tabLst>
            </a:pPr>
            <a:r>
              <a:rPr lang="fr-FR" sz="2800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Dispositions générales de la convention fiscale</a:t>
            </a:r>
            <a:r>
              <a:rPr lang="fr-FR" sz="2800" b="1" i="1" spc="-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franco-américaine</a:t>
            </a:r>
            <a:endParaRPr lang="fr-FR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75" y="4876800"/>
            <a:ext cx="1305303" cy="1740404"/>
          </a:xfrm>
          <a:prstGeom prst="rect">
            <a:avLst/>
          </a:prstGeom>
        </p:spPr>
      </p:pic>
      <p:sp>
        <p:nvSpPr>
          <p:cNvPr id="22" name="object 3"/>
          <p:cNvSpPr txBox="1">
            <a:spLocks/>
          </p:cNvSpPr>
          <p:nvPr/>
        </p:nvSpPr>
        <p:spPr>
          <a:xfrm>
            <a:off x="687322" y="1905000"/>
            <a:ext cx="7845809" cy="11208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075" marR="5080" indent="-53975" algn="ctr">
              <a:lnSpc>
                <a:spcPct val="100000"/>
              </a:lnSpc>
              <a:spcBef>
                <a:spcPts val="100"/>
              </a:spcBef>
              <a:tabLst>
                <a:tab pos="5650865" algn="l"/>
              </a:tabLst>
            </a:pPr>
            <a:r>
              <a:rPr lang="fr-FR" sz="4000" dirty="0">
                <a:solidFill>
                  <a:srgbClr val="8F1A1A"/>
                </a:solidFill>
                <a:latin typeface="Arial Rounded MT Bold" panose="020F0704030504030204" pitchFamily="34" charset="0"/>
                <a:cs typeface="Garamond"/>
              </a:rPr>
              <a:t>Français</a:t>
            </a:r>
            <a:r>
              <a:rPr lang="fr-FR" sz="4000" spc="-35" dirty="0">
                <a:solidFill>
                  <a:srgbClr val="8F1A1A"/>
                </a:solidFill>
                <a:latin typeface="Arial Rounded MT Bold" panose="020F0704030504030204" pitchFamily="34" charset="0"/>
                <a:cs typeface="Garamond"/>
              </a:rPr>
              <a:t> </a:t>
            </a:r>
            <a:r>
              <a:rPr lang="fr-FR" sz="4000" dirty="0">
                <a:solidFill>
                  <a:srgbClr val="8F1A1A"/>
                </a:solidFill>
                <a:latin typeface="Arial Rounded MT Bold" panose="020F0704030504030204" pitchFamily="34" charset="0"/>
                <a:cs typeface="Garamond"/>
              </a:rPr>
              <a:t>du m</a:t>
            </a:r>
            <a:r>
              <a:rPr lang="fr-FR" sz="4000" spc="-5" dirty="0">
                <a:solidFill>
                  <a:srgbClr val="8F1A1A"/>
                </a:solidFill>
                <a:latin typeface="Arial Rounded MT Bold" panose="020F0704030504030204" pitchFamily="34" charset="0"/>
                <a:cs typeface="Garamond"/>
              </a:rPr>
              <a:t>o</a:t>
            </a:r>
            <a:r>
              <a:rPr lang="fr-FR" sz="4000" dirty="0">
                <a:solidFill>
                  <a:srgbClr val="8F1A1A"/>
                </a:solidFill>
                <a:latin typeface="Arial Rounded MT Bold" panose="020F0704030504030204" pitchFamily="34" charset="0"/>
                <a:cs typeface="Garamond"/>
              </a:rPr>
              <a:t>nde</a:t>
            </a:r>
            <a:r>
              <a:rPr lang="fr-FR" sz="4000" spc="-10" dirty="0">
                <a:solidFill>
                  <a:srgbClr val="8F1A1A"/>
                </a:solidFill>
                <a:latin typeface="Arial Rounded MT Bold" panose="020F0704030504030204" pitchFamily="34" charset="0"/>
                <a:cs typeface="Garamond"/>
              </a:rPr>
              <a:t> </a:t>
            </a:r>
            <a:r>
              <a:rPr lang="fr-FR" sz="4000" dirty="0">
                <a:solidFill>
                  <a:srgbClr val="8F1A1A"/>
                </a:solidFill>
                <a:latin typeface="Arial Rounded MT Bold" panose="020F0704030504030204" pitchFamily="34" charset="0"/>
                <a:cs typeface="Garamond"/>
              </a:rPr>
              <a:t>– </a:t>
            </a:r>
            <a:r>
              <a:rPr lang="fr-FR" sz="4000" dirty="0" err="1">
                <a:solidFill>
                  <a:srgbClr val="8F1A1A"/>
                </a:solidFill>
                <a:latin typeface="Arial Rounded MT Bold" panose="020F0704030504030204" pitchFamily="34" charset="0"/>
                <a:cs typeface="Garamond"/>
              </a:rPr>
              <a:t>adfe</a:t>
            </a:r>
            <a:r>
              <a:rPr lang="fr-FR" sz="4000" dirty="0">
                <a:solidFill>
                  <a:srgbClr val="8F1A1A"/>
                </a:solidFill>
                <a:latin typeface="Arial Rounded MT Bold" panose="020F0704030504030204" pitchFamily="34" charset="0"/>
                <a:cs typeface="Garamond"/>
              </a:rPr>
              <a:t/>
            </a:r>
            <a:br>
              <a:rPr lang="fr-FR" sz="4000" dirty="0">
                <a:solidFill>
                  <a:srgbClr val="8F1A1A"/>
                </a:solidFill>
                <a:latin typeface="Arial Rounded MT Bold" panose="020F0704030504030204" pitchFamily="34" charset="0"/>
                <a:cs typeface="Garamond"/>
              </a:rPr>
            </a:br>
            <a:endParaRPr lang="fr-FR" sz="3200" i="1" dirty="0">
              <a:latin typeface="Arial Rounded MT Bold" panose="020F070403050403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530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18462" y="457200"/>
            <a:ext cx="7027545" cy="521297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3200" spc="-5" noProof="0" dirty="0">
                <a:latin typeface="Arial Rounded MT Bold" panose="020F0704030504030204" pitchFamily="34" charset="0"/>
              </a:rPr>
              <a:t>IMPOT SUR LA FORTUNE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143000" y="2057400"/>
            <a:ext cx="6629400" cy="28296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7188" marR="5080" indent="-357188" algn="just">
              <a:lnSpc>
                <a:spcPct val="100000"/>
              </a:lnSpc>
              <a:spcBef>
                <a:spcPts val="105"/>
              </a:spcBef>
              <a:buClr>
                <a:srgbClr val="8F181A"/>
              </a:buClr>
              <a:buSzPct val="70312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fr-FR" sz="2400" b="1" spc="-5" dirty="0">
                <a:solidFill>
                  <a:srgbClr val="8F181A"/>
                </a:solidFill>
                <a:cs typeface="Garamond"/>
              </a:rPr>
              <a:t>Déclaration </a:t>
            </a:r>
            <a:r>
              <a:rPr lang="fr-FR" sz="2400" b="1" dirty="0">
                <a:solidFill>
                  <a:srgbClr val="8F181A"/>
                </a:solidFill>
                <a:cs typeface="Garamond"/>
              </a:rPr>
              <a:t>à </a:t>
            </a:r>
            <a:r>
              <a:rPr lang="fr-FR" sz="2400" b="1" spc="-5" dirty="0">
                <a:solidFill>
                  <a:srgbClr val="8F181A"/>
                </a:solidFill>
                <a:cs typeface="Garamond"/>
              </a:rPr>
              <a:t>faire sur formulaire 2042-IFI </a:t>
            </a:r>
            <a:r>
              <a:rPr lang="fr-FR" sz="2400" spc="-5" dirty="0">
                <a:cs typeface="Garamond"/>
              </a:rPr>
              <a:t>si  patrimoine immobilier supérieur </a:t>
            </a:r>
            <a:r>
              <a:rPr lang="fr-FR" sz="2400" dirty="0">
                <a:cs typeface="Garamond"/>
              </a:rPr>
              <a:t>à </a:t>
            </a:r>
            <a:r>
              <a:rPr lang="fr-FR" sz="2400" spc="-5" dirty="0">
                <a:cs typeface="Garamond"/>
              </a:rPr>
              <a:t>1,3 M€ (biens en France pour les non-résidents fiscaux, sinon prise en compte des biens en France et aux</a:t>
            </a:r>
            <a:r>
              <a:rPr lang="fr-FR" sz="2400" spc="50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États-Unis).</a:t>
            </a:r>
            <a:endParaRPr lang="fr-FR" sz="2400" dirty="0">
              <a:cs typeface="Garamond"/>
            </a:endParaRPr>
          </a:p>
          <a:p>
            <a:pPr marL="357188" marR="31750" indent="-357188" algn="just">
              <a:lnSpc>
                <a:spcPct val="100000"/>
              </a:lnSpc>
              <a:spcBef>
                <a:spcPts val="1800"/>
              </a:spcBef>
              <a:buClr>
                <a:srgbClr val="8F181A"/>
              </a:buClr>
              <a:buSzPct val="70312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fr-FR" sz="2400" b="1" spc="-5" dirty="0">
                <a:solidFill>
                  <a:srgbClr val="8F181A"/>
                </a:solidFill>
                <a:cs typeface="Garamond"/>
              </a:rPr>
              <a:t>Plus d’impôts sur la fortune mobilière depuis le 1</a:t>
            </a:r>
            <a:r>
              <a:rPr lang="fr-FR" sz="2400" b="1" spc="-5" baseline="30000" dirty="0">
                <a:solidFill>
                  <a:srgbClr val="8F181A"/>
                </a:solidFill>
                <a:cs typeface="Garamond"/>
              </a:rPr>
              <a:t>er</a:t>
            </a:r>
            <a:r>
              <a:rPr lang="fr-FR" sz="2400" b="1" spc="-5" dirty="0">
                <a:solidFill>
                  <a:srgbClr val="8F181A"/>
                </a:solidFill>
                <a:cs typeface="Garamond"/>
              </a:rPr>
              <a:t> janvier</a:t>
            </a:r>
            <a:r>
              <a:rPr lang="fr-FR" sz="2400" b="1" spc="-45" dirty="0">
                <a:solidFill>
                  <a:srgbClr val="8F181A"/>
                </a:solidFill>
                <a:cs typeface="Garamond"/>
              </a:rPr>
              <a:t> </a:t>
            </a:r>
            <a:r>
              <a:rPr lang="fr-FR" sz="2400" b="1" spc="-5" dirty="0">
                <a:solidFill>
                  <a:srgbClr val="8F181A"/>
                </a:solidFill>
                <a:cs typeface="Garamond"/>
              </a:rPr>
              <a:t>2018 en France </a:t>
            </a:r>
            <a:endParaRPr lang="fr-FR" sz="2400" b="1" dirty="0">
              <a:solidFill>
                <a:srgbClr val="8F181A"/>
              </a:solidFill>
              <a:cs typeface="Garamond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4000" y="307501"/>
            <a:ext cx="7086600" cy="87524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2800" spc="-5" dirty="0">
                <a:latin typeface="Arial Rounded MT Bold" panose="020F0704030504030204" pitchFamily="34" charset="0"/>
              </a:rPr>
              <a:t>RÉGIME </a:t>
            </a:r>
            <a:r>
              <a:rPr lang="fr-FR" sz="2800" spc="-5" noProof="0" dirty="0">
                <a:latin typeface="Arial Rounded MT Bold" panose="020F0704030504030204" pitchFamily="34" charset="0"/>
              </a:rPr>
              <a:t>DES IMPATRIÉS </a:t>
            </a:r>
            <a:br>
              <a:rPr lang="fr-FR" sz="2800" spc="-5" noProof="0" dirty="0">
                <a:latin typeface="Arial Rounded MT Bold" panose="020F0704030504030204" pitchFamily="34" charset="0"/>
              </a:rPr>
            </a:br>
            <a:r>
              <a:rPr lang="fr-FR" sz="2800" spc="-5" noProof="0" dirty="0">
                <a:latin typeface="Arial Rounded MT Bold" panose="020F0704030504030204" pitchFamily="34" charset="0"/>
              </a:rPr>
              <a:t>(RETOUR EN FRANCE)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166495" y="2057400"/>
            <a:ext cx="7010400" cy="30604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7188" marR="5080" indent="-357188" algn="just">
              <a:lnSpc>
                <a:spcPct val="100000"/>
              </a:lnSpc>
              <a:spcBef>
                <a:spcPts val="105"/>
              </a:spcBef>
              <a:buClr>
                <a:srgbClr val="8F181A"/>
              </a:buClr>
              <a:buSzPct val="70312"/>
              <a:buFont typeface="Wingdings" panose="05000000000000000000" pitchFamily="2" charset="2"/>
              <a:buChar char="q"/>
              <a:tabLst>
                <a:tab pos="265113" algn="l"/>
                <a:tab pos="355600" algn="l"/>
              </a:tabLst>
            </a:pPr>
            <a:r>
              <a:rPr lang="fr-FR" sz="2400" spc="-5" dirty="0">
                <a:cs typeface="Garamond"/>
              </a:rPr>
              <a:t>Après au moins </a:t>
            </a:r>
            <a:r>
              <a:rPr lang="fr-FR" sz="2400" dirty="0">
                <a:cs typeface="Garamond"/>
              </a:rPr>
              <a:t>5 </a:t>
            </a:r>
            <a:r>
              <a:rPr lang="fr-FR" sz="2400" spc="-5" dirty="0">
                <a:cs typeface="Garamond"/>
              </a:rPr>
              <a:t>ans </a:t>
            </a:r>
            <a:r>
              <a:rPr lang="fr-FR" sz="2400" dirty="0">
                <a:cs typeface="Garamond"/>
              </a:rPr>
              <a:t>comme </a:t>
            </a:r>
            <a:r>
              <a:rPr lang="fr-FR" sz="2400" spc="-5" dirty="0">
                <a:cs typeface="Garamond"/>
              </a:rPr>
              <a:t>non-résidents, employés appelés par </a:t>
            </a:r>
            <a:r>
              <a:rPr lang="fr-FR" sz="2400" dirty="0">
                <a:cs typeface="Garamond"/>
              </a:rPr>
              <a:t>une </a:t>
            </a:r>
            <a:r>
              <a:rPr lang="fr-FR" sz="2400" spc="-5" dirty="0">
                <a:cs typeface="Garamond"/>
              </a:rPr>
              <a:t>entreprise établie </a:t>
            </a:r>
            <a:r>
              <a:rPr lang="fr-FR" sz="2400" dirty="0">
                <a:cs typeface="Garamond"/>
              </a:rPr>
              <a:t>à  </a:t>
            </a:r>
            <a:r>
              <a:rPr lang="fr-FR" sz="2400" spc="-5" dirty="0">
                <a:cs typeface="Garamond"/>
              </a:rPr>
              <a:t>l’étranger auprès d’une entreprise établie en  France et </a:t>
            </a:r>
            <a:r>
              <a:rPr lang="fr-FR" sz="2400" dirty="0">
                <a:cs typeface="Garamond"/>
              </a:rPr>
              <a:t>qui </a:t>
            </a:r>
            <a:r>
              <a:rPr lang="fr-FR" sz="2400" spc="-5" dirty="0">
                <a:cs typeface="Garamond"/>
              </a:rPr>
              <a:t>possède </a:t>
            </a:r>
            <a:r>
              <a:rPr lang="fr-FR" sz="2400" dirty="0">
                <a:cs typeface="Garamond"/>
              </a:rPr>
              <a:t>des </a:t>
            </a:r>
            <a:r>
              <a:rPr lang="fr-FR" sz="2400" spc="-5" dirty="0">
                <a:cs typeface="Garamond"/>
              </a:rPr>
              <a:t>liens avec l’entreprise  d’origine.</a:t>
            </a:r>
            <a:endParaRPr lang="fr-FR" sz="2400" dirty="0">
              <a:cs typeface="Garamond"/>
            </a:endParaRPr>
          </a:p>
          <a:p>
            <a:pPr marL="357188" marR="533400" indent="-357188" algn="just">
              <a:lnSpc>
                <a:spcPct val="100000"/>
              </a:lnSpc>
              <a:spcBef>
                <a:spcPts val="1800"/>
              </a:spcBef>
              <a:buClr>
                <a:srgbClr val="8F181A"/>
              </a:buClr>
              <a:buSzPct val="70312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fr-FR" sz="2400" dirty="0">
                <a:cs typeface="Garamond"/>
              </a:rPr>
              <a:t>Ou </a:t>
            </a:r>
            <a:r>
              <a:rPr lang="fr-FR" sz="2400" spc="-5" dirty="0">
                <a:cs typeface="Garamond"/>
              </a:rPr>
              <a:t>directement recrutés </a:t>
            </a:r>
            <a:r>
              <a:rPr lang="fr-FR" sz="2400" dirty="0">
                <a:cs typeface="Garamond"/>
              </a:rPr>
              <a:t>à </a:t>
            </a:r>
            <a:r>
              <a:rPr lang="fr-FR" sz="2400" spc="-5" dirty="0">
                <a:cs typeface="Garamond"/>
              </a:rPr>
              <a:t>l’étranger par une  entreprise établie en</a:t>
            </a:r>
            <a:r>
              <a:rPr lang="fr-FR" sz="2400" spc="25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France</a:t>
            </a:r>
            <a:endParaRPr lang="fr-FR" sz="2400" dirty="0">
              <a:cs typeface="Garamond"/>
            </a:endParaRPr>
          </a:p>
          <a:p>
            <a:pPr marL="357188" indent="-357188" algn="just">
              <a:lnSpc>
                <a:spcPct val="100000"/>
              </a:lnSpc>
              <a:spcBef>
                <a:spcPts val="1800"/>
              </a:spcBef>
              <a:buClr>
                <a:srgbClr val="8F181A"/>
              </a:buClr>
              <a:buSzPct val="70312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fr-FR" sz="2400" b="1" spc="-5" dirty="0">
                <a:solidFill>
                  <a:srgbClr val="8F181A"/>
                </a:solidFill>
                <a:cs typeface="Garamond"/>
              </a:rPr>
              <a:t>Exonérations d’impôts en</a:t>
            </a:r>
            <a:r>
              <a:rPr lang="fr-FR" sz="2400" b="1" spc="30" dirty="0">
                <a:solidFill>
                  <a:srgbClr val="8F181A"/>
                </a:solidFill>
                <a:cs typeface="Garamond"/>
              </a:rPr>
              <a:t> </a:t>
            </a:r>
            <a:r>
              <a:rPr lang="fr-FR" sz="2400" b="1" spc="-5" dirty="0">
                <a:solidFill>
                  <a:srgbClr val="8F181A"/>
                </a:solidFill>
                <a:cs typeface="Garamond"/>
              </a:rPr>
              <a:t>France</a:t>
            </a:r>
            <a:endParaRPr lang="fr-FR" sz="2400" b="1" dirty="0">
              <a:solidFill>
                <a:srgbClr val="8F181A"/>
              </a:solidFill>
              <a:cs typeface="Garamond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00" y="464895"/>
            <a:ext cx="6858000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3200" spc="-5" noProof="0" dirty="0">
                <a:latin typeface="Arial Rounded MT Bold" panose="020F0704030504030204" pitchFamily="34" charset="0"/>
              </a:rPr>
              <a:t>EXIT TAX (France et Etats-Unis)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62000" y="1981200"/>
            <a:ext cx="7772400" cy="30604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2900" marR="5080" lvl="1" indent="-342900" algn="just">
              <a:lnSpc>
                <a:spcPct val="100000"/>
              </a:lnSpc>
              <a:spcBef>
                <a:spcPts val="765"/>
              </a:spcBef>
              <a:buClr>
                <a:srgbClr val="8F181A"/>
              </a:buClr>
              <a:buSzPct val="70312"/>
              <a:buFont typeface="Wingdings" panose="05000000000000000000" pitchFamily="2" charset="2"/>
              <a:buChar char="q"/>
              <a:tabLst>
                <a:tab pos="1155700" algn="l"/>
                <a:tab pos="6226175" algn="l"/>
              </a:tabLst>
            </a:pPr>
            <a:r>
              <a:rPr lang="fr-FR" sz="2400" b="1" spc="-5" dirty="0">
                <a:solidFill>
                  <a:srgbClr val="8F181A"/>
                </a:solidFill>
                <a:cs typeface="Garamond"/>
              </a:rPr>
              <a:t>Impôt pour les contribuables qui cherchent à  changer leur domicile fiscal</a:t>
            </a:r>
          </a:p>
          <a:p>
            <a:pPr marL="712788" marR="5080" lvl="1" indent="-342900" algn="just">
              <a:spcBef>
                <a:spcPts val="1800"/>
              </a:spcBef>
              <a:buClr>
                <a:srgbClr val="8F181A"/>
              </a:buClr>
              <a:buFont typeface="Arial" panose="020B0604020202020204" pitchFamily="34" charset="0"/>
              <a:buChar char="•"/>
              <a:tabLst>
                <a:tab pos="1155700" algn="l"/>
                <a:tab pos="6226175" algn="l"/>
              </a:tabLst>
            </a:pPr>
            <a:r>
              <a:rPr lang="fr-FR" sz="2400" spc="-5" dirty="0">
                <a:cs typeface="Garamond"/>
              </a:rPr>
              <a:t>en France depuis le 3 mars 2011, impôt et prélèvements sociaux sur les plus-values constatées lors du transfert.</a:t>
            </a:r>
          </a:p>
          <a:p>
            <a:pPr marL="712788" marR="5080" lvl="1" indent="-342900" algn="just">
              <a:lnSpc>
                <a:spcPct val="100000"/>
              </a:lnSpc>
              <a:spcBef>
                <a:spcPts val="1800"/>
              </a:spcBef>
              <a:buClr>
                <a:srgbClr val="8F181A"/>
              </a:buClr>
              <a:buFont typeface="Arial" panose="020B0604020202020204" pitchFamily="34" charset="0"/>
              <a:buChar char="•"/>
              <a:tabLst>
                <a:tab pos="1155700" algn="l"/>
                <a:tab pos="6226175" algn="l"/>
              </a:tabLst>
            </a:pPr>
            <a:r>
              <a:rPr lang="fr-FR" sz="2400" spc="-5" dirty="0">
                <a:cs typeface="Garamond"/>
              </a:rPr>
              <a:t>aux Etats-Unis depuis le 17</a:t>
            </a:r>
            <a:r>
              <a:rPr lang="fr-FR" sz="2400" spc="40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juin</a:t>
            </a:r>
            <a:r>
              <a:rPr lang="fr-FR" sz="2400" spc="5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2008, impôt</a:t>
            </a:r>
            <a:r>
              <a:rPr lang="fr-FR" sz="2400" spc="-55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sur le</a:t>
            </a:r>
            <a:r>
              <a:rPr lang="fr-FR" sz="2400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patrimoine </a:t>
            </a:r>
            <a:r>
              <a:rPr lang="fr-FR" sz="2400" dirty="0">
                <a:cs typeface="Garamond"/>
              </a:rPr>
              <a:t>de </a:t>
            </a:r>
            <a:r>
              <a:rPr lang="fr-FR" sz="2400" spc="-5" dirty="0">
                <a:cs typeface="Garamond"/>
              </a:rPr>
              <a:t>plus </a:t>
            </a:r>
            <a:r>
              <a:rPr lang="fr-FR" sz="2400" dirty="0">
                <a:cs typeface="Garamond"/>
              </a:rPr>
              <a:t>de 2 M$ </a:t>
            </a:r>
            <a:r>
              <a:rPr lang="fr-FR" sz="2400" spc="-5" dirty="0">
                <a:cs typeface="Garamond"/>
              </a:rPr>
              <a:t>si abandon </a:t>
            </a:r>
            <a:r>
              <a:rPr lang="fr-FR" sz="2400" dirty="0">
                <a:cs typeface="Garamond"/>
              </a:rPr>
              <a:t>de </a:t>
            </a:r>
            <a:r>
              <a:rPr lang="fr-FR" sz="2400" spc="-5" dirty="0">
                <a:cs typeface="Garamond"/>
              </a:rPr>
              <a:t>la nationalité américaine ou </a:t>
            </a:r>
            <a:r>
              <a:rPr lang="fr-FR" sz="2400" dirty="0">
                <a:cs typeface="Garamond"/>
              </a:rPr>
              <a:t>8 </a:t>
            </a:r>
            <a:r>
              <a:rPr lang="fr-FR" sz="2400" spc="-5" dirty="0">
                <a:cs typeface="Garamond"/>
              </a:rPr>
              <a:t>ans </a:t>
            </a:r>
            <a:r>
              <a:rPr lang="fr-FR" sz="2400" dirty="0">
                <a:cs typeface="Garamond"/>
              </a:rPr>
              <a:t>de </a:t>
            </a:r>
            <a:r>
              <a:rPr lang="fr-FR" sz="2400" spc="-5" dirty="0">
                <a:cs typeface="Garamond"/>
              </a:rPr>
              <a:t>carte</a:t>
            </a:r>
            <a:r>
              <a:rPr lang="fr-FR" sz="2400" spc="75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verte et au-delà.</a:t>
            </a:r>
            <a:endParaRPr lang="fr-FR" sz="2400" dirty="0">
              <a:cs typeface="Garamond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800100" y="1381893"/>
            <a:ext cx="7543799" cy="5355762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69900" marR="150495" indent="-457200" algn="just">
              <a:lnSpc>
                <a:spcPts val="3020"/>
              </a:lnSpc>
              <a:spcBef>
                <a:spcPts val="480"/>
              </a:spcBef>
              <a:buClr>
                <a:srgbClr val="8F181A"/>
              </a:buClr>
              <a:buSzPct val="69642"/>
              <a:buFont typeface="Wingdings" panose="05000000000000000000" pitchFamily="2" charset="2"/>
              <a:buChar char="q"/>
              <a:tabLst>
                <a:tab pos="355600" algn="l"/>
                <a:tab pos="3300095" algn="l"/>
              </a:tabLst>
            </a:pPr>
            <a:r>
              <a:rPr sz="2400" spc="-10" dirty="0">
                <a:cs typeface="Garamond"/>
              </a:rPr>
              <a:t>Les </a:t>
            </a:r>
            <a:r>
              <a:rPr sz="2400" spc="-5" dirty="0" err="1">
                <a:cs typeface="Garamond"/>
              </a:rPr>
              <a:t>résidents</a:t>
            </a:r>
            <a:r>
              <a:rPr lang="fr-FR" sz="2400" spc="-5" dirty="0">
                <a:cs typeface="Garamond"/>
              </a:rPr>
              <a:t> fiscaux américains</a:t>
            </a:r>
            <a:r>
              <a:rPr sz="2400" spc="-5" dirty="0">
                <a:cs typeface="Garamond"/>
              </a:rPr>
              <a:t> doivent faire une déclaration en </a:t>
            </a:r>
            <a:r>
              <a:rPr sz="2400" spc="-5" dirty="0" err="1">
                <a:cs typeface="Garamond"/>
              </a:rPr>
              <a:t>ligne</a:t>
            </a:r>
            <a:r>
              <a:rPr sz="2400" spc="-5" dirty="0">
                <a:cs typeface="Garamond"/>
              </a:rPr>
              <a:t> des comptes</a:t>
            </a:r>
            <a:r>
              <a:rPr sz="2400" dirty="0">
                <a:cs typeface="Garamond"/>
              </a:rPr>
              <a:t> </a:t>
            </a:r>
            <a:r>
              <a:rPr sz="2400" spc="-5" dirty="0">
                <a:cs typeface="Garamond"/>
              </a:rPr>
              <a:t>à</a:t>
            </a:r>
            <a:r>
              <a:rPr sz="2400" spc="0" dirty="0">
                <a:cs typeface="Garamond"/>
              </a:rPr>
              <a:t> </a:t>
            </a:r>
            <a:r>
              <a:rPr sz="2400" spc="-5" dirty="0" err="1">
                <a:cs typeface="Garamond"/>
              </a:rPr>
              <a:t>l’étranger</a:t>
            </a:r>
            <a:r>
              <a:rPr lang="fr-FR" sz="2400" spc="-5" dirty="0">
                <a:cs typeface="Garamond"/>
              </a:rPr>
              <a:t> </a:t>
            </a:r>
            <a:r>
              <a:rPr sz="2400" spc="-5" dirty="0" err="1">
                <a:cs typeface="Garamond"/>
              </a:rPr>
              <a:t>si</a:t>
            </a:r>
            <a:r>
              <a:rPr sz="2400" spc="-5" dirty="0">
                <a:cs typeface="Garamond"/>
              </a:rPr>
              <a:t> le solde moyen total</a:t>
            </a:r>
            <a:r>
              <a:rPr sz="2400" spc="-40" dirty="0">
                <a:cs typeface="Garamond"/>
              </a:rPr>
              <a:t> </a:t>
            </a:r>
            <a:r>
              <a:rPr sz="2400" spc="-5" dirty="0" err="1">
                <a:cs typeface="Garamond"/>
              </a:rPr>
              <a:t>dépasse</a:t>
            </a:r>
            <a:r>
              <a:rPr lang="fr-FR" sz="2400" dirty="0">
                <a:cs typeface="Garamond"/>
              </a:rPr>
              <a:t> $</a:t>
            </a:r>
            <a:r>
              <a:rPr sz="2400" spc="-10" dirty="0">
                <a:cs typeface="Garamond"/>
              </a:rPr>
              <a:t>10,000 </a:t>
            </a:r>
            <a:r>
              <a:rPr sz="2400" spc="-5" dirty="0">
                <a:cs typeface="Garamond"/>
              </a:rPr>
              <a:t>dans l’année</a:t>
            </a:r>
            <a:r>
              <a:rPr sz="2400" spc="-10" dirty="0">
                <a:cs typeface="Garamond"/>
              </a:rPr>
              <a:t> </a:t>
            </a:r>
            <a:r>
              <a:rPr sz="2400" spc="-5" dirty="0">
                <a:cs typeface="Garamond"/>
              </a:rPr>
              <a:t>(FBAR).</a:t>
            </a:r>
            <a:endParaRPr sz="2400" dirty="0">
              <a:cs typeface="Garamond"/>
            </a:endParaRPr>
          </a:p>
          <a:p>
            <a:pPr marL="469900" marR="5080" indent="-457200" algn="just">
              <a:lnSpc>
                <a:spcPts val="3020"/>
              </a:lnSpc>
              <a:spcBef>
                <a:spcPts val="1800"/>
              </a:spcBef>
              <a:buClr>
                <a:srgbClr val="8F181A"/>
              </a:buClr>
              <a:buSzPct val="69642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sz="2400" spc="-5" dirty="0">
                <a:cs typeface="Garamond"/>
              </a:rPr>
              <a:t>Depuis </a:t>
            </a:r>
            <a:r>
              <a:rPr sz="2400" spc="-10" dirty="0">
                <a:cs typeface="Garamond"/>
              </a:rPr>
              <a:t>2011, </a:t>
            </a:r>
            <a:r>
              <a:rPr sz="2400" spc="-5" dirty="0">
                <a:cs typeface="Garamond"/>
              </a:rPr>
              <a:t>le formulaire </a:t>
            </a:r>
            <a:r>
              <a:rPr sz="2400" spc="-10" dirty="0">
                <a:cs typeface="Garamond"/>
              </a:rPr>
              <a:t>8938 </a:t>
            </a:r>
            <a:r>
              <a:rPr sz="2400" spc="-5" dirty="0">
                <a:cs typeface="Garamond"/>
              </a:rPr>
              <a:t>doit être rempli avec le</a:t>
            </a:r>
            <a:r>
              <a:rPr lang="fr-FR" sz="2400" spc="-5" dirty="0">
                <a:cs typeface="Garamond"/>
              </a:rPr>
              <a:t> </a:t>
            </a:r>
            <a:r>
              <a:rPr sz="2400" spc="-10" dirty="0">
                <a:cs typeface="Garamond"/>
              </a:rPr>
              <a:t>1040 </a:t>
            </a:r>
            <a:r>
              <a:rPr sz="2400" spc="-5" dirty="0">
                <a:cs typeface="Garamond"/>
              </a:rPr>
              <a:t>si les biens mobiliers à l’étranger </a:t>
            </a:r>
            <a:r>
              <a:rPr sz="2400" spc="-5" dirty="0" err="1">
                <a:cs typeface="Garamond"/>
              </a:rPr>
              <a:t>dépassent</a:t>
            </a:r>
            <a:r>
              <a:rPr sz="2400" spc="-5" dirty="0">
                <a:cs typeface="Garamond"/>
              </a:rPr>
              <a:t> pour une personne </a:t>
            </a:r>
            <a:r>
              <a:rPr sz="2400" spc="-10" dirty="0">
                <a:cs typeface="Garamond"/>
              </a:rPr>
              <a:t>$50,000 </a:t>
            </a:r>
            <a:r>
              <a:rPr sz="2400" spc="-5" dirty="0">
                <a:cs typeface="Garamond"/>
              </a:rPr>
              <a:t>à la fin de l’année ou </a:t>
            </a:r>
            <a:r>
              <a:rPr sz="2400" spc="-10" dirty="0">
                <a:cs typeface="Garamond"/>
              </a:rPr>
              <a:t>$75 000 </a:t>
            </a:r>
            <a:r>
              <a:rPr sz="2400" spc="-5" dirty="0">
                <a:cs typeface="Garamond"/>
              </a:rPr>
              <a:t>à  un moment </a:t>
            </a:r>
            <a:r>
              <a:rPr sz="2400" spc="-10" dirty="0">
                <a:cs typeface="Garamond"/>
              </a:rPr>
              <a:t>quelconque </a:t>
            </a:r>
            <a:r>
              <a:rPr sz="2400" spc="-5" dirty="0">
                <a:cs typeface="Garamond"/>
              </a:rPr>
              <a:t>de l’année (le double pour un  couple).</a:t>
            </a:r>
            <a:endParaRPr lang="fr-FR" sz="2400" spc="-5" dirty="0">
              <a:cs typeface="Garamond"/>
            </a:endParaRPr>
          </a:p>
          <a:p>
            <a:pPr marL="469900" marR="5080" indent="-457200" algn="just">
              <a:lnSpc>
                <a:spcPts val="3020"/>
              </a:lnSpc>
              <a:spcBef>
                <a:spcPts val="1800"/>
              </a:spcBef>
              <a:buClr>
                <a:srgbClr val="8F181A"/>
              </a:buClr>
              <a:buSzPct val="69642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fr-FR" sz="2400" spc="-5" dirty="0"/>
              <a:t>Pour les binationaux résidant en France plus </a:t>
            </a:r>
            <a:r>
              <a:rPr lang="fr-FR" sz="2400" dirty="0"/>
              <a:t>de </a:t>
            </a:r>
            <a:r>
              <a:rPr lang="fr-FR" sz="2400" spc="-5" dirty="0"/>
              <a:t>11 mois par an, abattement </a:t>
            </a:r>
            <a:r>
              <a:rPr lang="fr-FR" sz="2400" dirty="0"/>
              <a:t>de </a:t>
            </a:r>
            <a:r>
              <a:rPr lang="fr-FR" sz="2400" spc="-5" dirty="0"/>
              <a:t>$105 000 en 2019 </a:t>
            </a:r>
            <a:r>
              <a:rPr lang="fr-FR" sz="2400" i="1" spc="-5" dirty="0"/>
              <a:t>(</a:t>
            </a:r>
            <a:r>
              <a:rPr lang="en-US" sz="2400" i="1" spc="-5" dirty="0"/>
              <a:t>Foreign earned income</a:t>
            </a:r>
            <a:r>
              <a:rPr lang="en-US" sz="2400" i="1" spc="30" dirty="0"/>
              <a:t> </a:t>
            </a:r>
            <a:r>
              <a:rPr lang="en-US" sz="2400" i="1" spc="-5" dirty="0"/>
              <a:t>exclusion</a:t>
            </a:r>
            <a:r>
              <a:rPr lang="fr-FR" sz="2400" i="1" spc="-5" dirty="0"/>
              <a:t>)</a:t>
            </a:r>
            <a:endParaRPr lang="fr-FR" sz="2400" spc="-5" dirty="0"/>
          </a:p>
          <a:p>
            <a:pPr marL="469900" marR="5080" indent="-457200" algn="just">
              <a:lnSpc>
                <a:spcPts val="3020"/>
              </a:lnSpc>
              <a:spcBef>
                <a:spcPts val="1800"/>
              </a:spcBef>
              <a:buClr>
                <a:srgbClr val="8F181A"/>
              </a:buClr>
              <a:buSzPct val="69642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sz="2400" dirty="0">
              <a:cs typeface="Garamond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sp>
        <p:nvSpPr>
          <p:cNvPr id="24" name="object 4"/>
          <p:cNvSpPr txBox="1">
            <a:spLocks/>
          </p:cNvSpPr>
          <p:nvPr/>
        </p:nvSpPr>
        <p:spPr>
          <a:xfrm>
            <a:off x="1277725" y="400810"/>
            <a:ext cx="6799475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3200" spc="-5" dirty="0">
                <a:latin typeface="Arial Rounded MT Bold" panose="020F0704030504030204" pitchFamily="34" charset="0"/>
              </a:rPr>
              <a:t>ACTUALITE AUX ETATS-UNIS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00" y="504502"/>
            <a:ext cx="6858000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3200" spc="-5" dirty="0">
                <a:latin typeface="Arial Rounded MT Bold" panose="020F0704030504030204" pitchFamily="34" charset="0"/>
              </a:rPr>
              <a:t>ACTUALITE EN FRANCE</a:t>
            </a:r>
            <a:endParaRPr lang="fr-FR" sz="3200" spc="-5" noProof="0" dirty="0">
              <a:latin typeface="Arial Rounded MT Bold" panose="020F070403050403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200" y="1219200"/>
            <a:ext cx="7759065" cy="5808641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355600" indent="-342900" algn="just">
              <a:spcBef>
                <a:spcPts val="1015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355600" algn="l"/>
              </a:tabLst>
            </a:pPr>
            <a:r>
              <a:rPr lang="fr-FR" sz="28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Salaires, pensions, rentes viagères et dispositifs d'actionnariat salarié de source française.</a:t>
            </a:r>
            <a:endParaRPr sz="2800" spc="-5" dirty="0">
              <a:solidFill>
                <a:srgbClr val="8F1A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2938" lvl="1" indent="-285750" algn="just"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804863" algn="l"/>
                <a:tab pos="1270000" algn="l"/>
              </a:tabLst>
            </a:pPr>
            <a:r>
              <a:rPr lang="fr-FR" dirty="0"/>
              <a:t>La loi de finances votée fin 2018 avait prévu la suppression en 2020 du barème de retenue libératoire à trois tranches (0%, 12% et 20%) pour le remplacer par le taux minimum de </a:t>
            </a:r>
            <a:r>
              <a:rPr lang="fr-FR" dirty="0" smtClean="0"/>
              <a:t>20% puis 30</a:t>
            </a:r>
            <a:r>
              <a:rPr lang="fr-FR" dirty="0"/>
              <a:t>% </a:t>
            </a:r>
            <a:r>
              <a:rPr lang="fr-FR" dirty="0" smtClean="0"/>
              <a:t>à partir de 27 700 euros de revenus, </a:t>
            </a:r>
            <a:r>
              <a:rPr lang="fr-FR" dirty="0"/>
              <a:t>ou </a:t>
            </a:r>
            <a:r>
              <a:rPr lang="fr-FR" dirty="0" smtClean="0"/>
              <a:t>la demande d’application </a:t>
            </a:r>
            <a:r>
              <a:rPr lang="fr-FR" dirty="0"/>
              <a:t>du taux moyen. </a:t>
            </a:r>
          </a:p>
          <a:p>
            <a:pPr marL="642938" lvl="1" indent="-285750" algn="just"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804863" algn="l"/>
                <a:tab pos="1270000" algn="l"/>
              </a:tabLst>
            </a:pPr>
            <a:r>
              <a:rPr lang="fr-FR" dirty="0"/>
              <a:t>La loi de finances pour 2020 reporte ce remplacement au 1er janvier 2023. Par conséquent, ce barème à trois tranches sera toujours applicable sur les revenus 2020, 2021 et 2022. Toutefois, la suppression du caractère partiellement libératoire du barème à trois tranches sera effective dès les revenus 2021.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2938" lvl="1" indent="-285750" algn="just"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804863" algn="l"/>
                <a:tab pos="1270000" algn="l"/>
              </a:tabLst>
            </a:pPr>
            <a:r>
              <a:rPr lang="fr-FR" dirty="0"/>
              <a:t>Le gouvernement doit remettre au Parlement avant juin 2020 un rapport sur l'impact de ces nouvelles dispositions fiscales, ce qui pourrait aboutir à de nouveaux changements.</a:t>
            </a:r>
            <a:r>
              <a:rPr lang="en-US" dirty="0"/>
              <a:t> </a:t>
            </a:r>
          </a:p>
          <a:p>
            <a:pPr marL="642938" lvl="1" indent="-285750" algn="just"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804863" algn="l"/>
                <a:tab pos="1270000" algn="l"/>
              </a:tabLst>
            </a:pPr>
            <a:r>
              <a:rPr lang="fr-FR" dirty="0"/>
              <a:t>Nous serons particulièrement attentifs à ce que cette réforme ne soit pas appliquée dans sa version initiale.</a:t>
            </a:r>
            <a:endParaRPr lang="en-US" dirty="0"/>
          </a:p>
          <a:p>
            <a:pPr marL="357188" lvl="1" algn="just">
              <a:spcBef>
                <a:spcPts val="475"/>
              </a:spcBef>
              <a:buClr>
                <a:srgbClr val="8F1A1A"/>
              </a:buClr>
              <a:buSzPct val="70000"/>
              <a:tabLst>
                <a:tab pos="804863" algn="l"/>
                <a:tab pos="1270000" algn="l"/>
              </a:tabLst>
            </a:pPr>
            <a:endParaRPr lang="en-US" dirty="0"/>
          </a:p>
          <a:p>
            <a:pPr marL="357188" lvl="1" algn="just">
              <a:spcBef>
                <a:spcPts val="475"/>
              </a:spcBef>
              <a:buClr>
                <a:srgbClr val="8F1A1A"/>
              </a:buClr>
              <a:buSzPct val="70000"/>
              <a:tabLst>
                <a:tab pos="804863" algn="l"/>
                <a:tab pos="1270000" algn="l"/>
              </a:tabLst>
            </a:pPr>
            <a:endParaRPr lang="fr-FR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2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4482" y="188337"/>
            <a:ext cx="7449184" cy="998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FR" sz="3200" b="0" spc="-5" noProof="0" dirty="0">
                <a:solidFill>
                  <a:schemeClr val="tx1"/>
                </a:solidFill>
                <a:latin typeface="Arial Rounded MT Bold" panose="020F0704030504030204" pitchFamily="34" charset="0"/>
                <a:cs typeface="+mj-cs"/>
              </a:rPr>
              <a:t>AIDE POUR LES  FRANÇAIS DE l’ÉTRANGER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sz="half" idx="2"/>
          </p:nvPr>
        </p:nvSpPr>
        <p:spPr>
          <a:xfrm>
            <a:off x="1600200" y="1447800"/>
            <a:ext cx="6629400" cy="28975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207645" indent="-457200">
              <a:lnSpc>
                <a:spcPct val="100000"/>
              </a:lnSpc>
              <a:spcBef>
                <a:spcPts val="95"/>
              </a:spcBef>
              <a:buClr>
                <a:srgbClr val="8F1A1A"/>
              </a:buClr>
              <a:buSzPct val="69642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fr-FR" sz="2400" b="1" spc="-5" noProof="0" dirty="0">
                <a:solidFill>
                  <a:srgbClr val="8F181A"/>
                </a:solidFill>
                <a:latin typeface="+mn-lt"/>
              </a:rPr>
              <a:t>Conseillers des</a:t>
            </a:r>
            <a:r>
              <a:rPr lang="fr-FR" sz="2400" b="1" spc="-65" noProof="0" dirty="0">
                <a:solidFill>
                  <a:srgbClr val="8F181A"/>
                </a:solidFill>
                <a:latin typeface="+mn-lt"/>
              </a:rPr>
              <a:t> </a:t>
            </a:r>
            <a:r>
              <a:rPr lang="fr-FR" sz="2400" b="1" spc="-5" noProof="0" dirty="0">
                <a:solidFill>
                  <a:srgbClr val="8F181A"/>
                </a:solidFill>
                <a:latin typeface="+mn-lt"/>
              </a:rPr>
              <a:t>Français  de</a:t>
            </a:r>
            <a:r>
              <a:rPr lang="fr-FR" sz="2400" b="1" spc="-70" noProof="0" dirty="0">
                <a:solidFill>
                  <a:srgbClr val="8F181A"/>
                </a:solidFill>
                <a:latin typeface="+mn-lt"/>
              </a:rPr>
              <a:t> </a:t>
            </a:r>
            <a:r>
              <a:rPr lang="fr-FR" sz="2400" b="1" spc="-5" noProof="0" dirty="0">
                <a:solidFill>
                  <a:srgbClr val="8F181A"/>
                </a:solidFill>
                <a:latin typeface="+mn-lt"/>
              </a:rPr>
              <a:t>l’étranger</a:t>
            </a:r>
          </a:p>
          <a:p>
            <a:pPr marL="756285" marR="143510" lvl="1" indent="-286385" algn="just">
              <a:lnSpc>
                <a:spcPct val="100000"/>
              </a:lnSpc>
              <a:spcBef>
                <a:spcPts val="505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r>
              <a:rPr lang="fr-FR" sz="1800" noProof="0" dirty="0">
                <a:cs typeface="Garamond"/>
              </a:rPr>
              <a:t>Créés en 2014, </a:t>
            </a:r>
            <a:r>
              <a:rPr lang="fr-FR" sz="1800" b="1" noProof="0" dirty="0">
                <a:cs typeface="Garamond"/>
              </a:rPr>
              <a:t>c</a:t>
            </a:r>
            <a:r>
              <a:rPr lang="fr-FR" sz="1800" b="1" spc="-5" noProof="0" dirty="0">
                <a:cs typeface="Garamond"/>
              </a:rPr>
              <a:t>onseillers élus pour </a:t>
            </a:r>
            <a:r>
              <a:rPr lang="fr-FR" sz="1800" b="1" noProof="0" dirty="0">
                <a:cs typeface="Garamond"/>
              </a:rPr>
              <a:t>6 ans </a:t>
            </a:r>
            <a:r>
              <a:rPr lang="fr-FR" sz="1800" noProof="0" dirty="0">
                <a:cs typeface="Garamond"/>
              </a:rPr>
              <a:t>dans une circonscription consulaire (9  circonscriptions aux Etats-Unis), à votre écoute pour vous aider</a:t>
            </a:r>
          </a:p>
          <a:p>
            <a:pPr marL="756285" marR="504190" lvl="1" indent="-286385" algn="just">
              <a:lnSpc>
                <a:spcPct val="100000"/>
              </a:lnSpc>
              <a:spcBef>
                <a:spcPts val="430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r>
              <a:rPr lang="fr-FR" sz="1800" spc="-5" noProof="0" dirty="0">
                <a:cs typeface="Garamond"/>
              </a:rPr>
              <a:t>Participent aux commissions  consulaires (bourses, aide sociale…)</a:t>
            </a:r>
          </a:p>
          <a:p>
            <a:pPr marL="756285" marR="5080" lvl="1" indent="-286385" algn="just">
              <a:lnSpc>
                <a:spcPct val="100000"/>
              </a:lnSpc>
              <a:spcBef>
                <a:spcPts val="430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r>
              <a:rPr lang="fr-FR" sz="1800" spc="-5" noProof="0" dirty="0">
                <a:cs typeface="Garamond"/>
              </a:rPr>
              <a:t>Grands </a:t>
            </a:r>
            <a:r>
              <a:rPr lang="fr-FR" sz="1800" spc="-10" noProof="0" dirty="0">
                <a:cs typeface="Garamond"/>
              </a:rPr>
              <a:t>électeurs </a:t>
            </a:r>
            <a:r>
              <a:rPr lang="fr-FR" sz="1800" spc="-5" noProof="0" dirty="0">
                <a:cs typeface="Garamond"/>
              </a:rPr>
              <a:t>pour les élections  sénatoriales</a:t>
            </a:r>
            <a:endParaRPr lang="fr-FR" spc="-5" noProof="0" dirty="0">
              <a:cs typeface="Garamond"/>
            </a:endParaRPr>
          </a:p>
          <a:p>
            <a:pPr marL="756285" marR="5080" lvl="1" indent="-286385" algn="just">
              <a:lnSpc>
                <a:spcPct val="100000"/>
              </a:lnSpc>
              <a:spcBef>
                <a:spcPts val="430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r>
              <a:rPr lang="fr-FR" sz="2000" b="1" spc="-5" noProof="0" dirty="0">
                <a:solidFill>
                  <a:srgbClr val="8F181A"/>
                </a:solidFill>
                <a:cs typeface="Garamond"/>
              </a:rPr>
              <a:t>Élection en 2020</a:t>
            </a:r>
            <a:endParaRPr lang="fr-FR" sz="2000" b="1" noProof="0" dirty="0">
              <a:solidFill>
                <a:srgbClr val="8F181A"/>
              </a:solidFill>
              <a:cs typeface="Garamond"/>
            </a:endParaRPr>
          </a:p>
          <a:p>
            <a:pPr marL="756285" marR="5080" lvl="1" indent="-286385" algn="just">
              <a:lnSpc>
                <a:spcPct val="100000"/>
              </a:lnSpc>
              <a:spcBef>
                <a:spcPts val="430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endParaRPr lang="fr-FR" sz="1800" noProof="0" dirty="0">
              <a:cs typeface="Garamond"/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sp>
        <p:nvSpPr>
          <p:cNvPr id="53" name="object 23"/>
          <p:cNvSpPr txBox="1">
            <a:spLocks noGrp="1"/>
          </p:cNvSpPr>
          <p:nvPr>
            <p:ph sz="half" idx="2"/>
          </p:nvPr>
        </p:nvSpPr>
        <p:spPr>
          <a:xfrm>
            <a:off x="457200" y="4221480"/>
            <a:ext cx="3581400" cy="20512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207645" indent="-457200" algn="just">
              <a:lnSpc>
                <a:spcPct val="100000"/>
              </a:lnSpc>
              <a:spcBef>
                <a:spcPts val="95"/>
              </a:spcBef>
              <a:buClr>
                <a:srgbClr val="8F1A1A"/>
              </a:buClr>
              <a:buSzPct val="69642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fr-FR" sz="2400" b="1" spc="-5" noProof="0" dirty="0">
                <a:solidFill>
                  <a:srgbClr val="8F181A"/>
                </a:solidFill>
                <a:latin typeface="+mn-lt"/>
              </a:rPr>
              <a:t>Députés des Français de l’étranger</a:t>
            </a:r>
          </a:p>
          <a:p>
            <a:pPr marL="756285" marR="143510" lvl="1" indent="-286385" algn="just">
              <a:lnSpc>
                <a:spcPct val="100000"/>
              </a:lnSpc>
              <a:spcBef>
                <a:spcPts val="505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r>
              <a:rPr lang="fr-FR" sz="1800" noProof="0" dirty="0">
                <a:cs typeface="Garamond"/>
              </a:rPr>
              <a:t>Election depuis 2012</a:t>
            </a:r>
          </a:p>
          <a:p>
            <a:pPr marL="756285" marR="143510" lvl="1" indent="-286385">
              <a:lnSpc>
                <a:spcPct val="100000"/>
              </a:lnSpc>
              <a:spcBef>
                <a:spcPts val="505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r>
              <a:rPr lang="fr-FR" noProof="0" dirty="0">
                <a:cs typeface="Garamond"/>
              </a:rPr>
              <a:t>11 circonscriptions législatives dans le monde</a:t>
            </a:r>
          </a:p>
          <a:p>
            <a:pPr marL="756285" marR="143510" lvl="1" indent="-286385" algn="just">
              <a:lnSpc>
                <a:spcPct val="100000"/>
              </a:lnSpc>
              <a:spcBef>
                <a:spcPts val="505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r>
              <a:rPr lang="fr-FR" noProof="0" dirty="0">
                <a:cs typeface="Garamond"/>
              </a:rPr>
              <a:t>USA-Canada: 1 député</a:t>
            </a:r>
          </a:p>
        </p:txBody>
      </p:sp>
      <p:sp>
        <p:nvSpPr>
          <p:cNvPr id="54" name="object 23"/>
          <p:cNvSpPr txBox="1">
            <a:spLocks noGrp="1"/>
          </p:cNvSpPr>
          <p:nvPr>
            <p:ph sz="half" idx="2"/>
          </p:nvPr>
        </p:nvSpPr>
        <p:spPr>
          <a:xfrm>
            <a:off x="4419600" y="4221480"/>
            <a:ext cx="4495800" cy="23282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207645" indent="-457200">
              <a:lnSpc>
                <a:spcPct val="100000"/>
              </a:lnSpc>
              <a:spcBef>
                <a:spcPts val="95"/>
              </a:spcBef>
              <a:buClr>
                <a:srgbClr val="8F1A1A"/>
              </a:buClr>
              <a:buSzPct val="69642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fr-FR" sz="2400" b="1" spc="-5" noProof="0" dirty="0">
                <a:solidFill>
                  <a:srgbClr val="8F181A"/>
                </a:solidFill>
                <a:latin typeface="+mn-lt"/>
              </a:rPr>
              <a:t>Sénateurs des Français établis hors de France</a:t>
            </a:r>
          </a:p>
          <a:p>
            <a:pPr marL="756285" marR="143510" lvl="1" indent="-286385" algn="just">
              <a:lnSpc>
                <a:spcPct val="100000"/>
              </a:lnSpc>
              <a:spcBef>
                <a:spcPts val="505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r>
              <a:rPr lang="fr-FR" sz="1800" noProof="0" dirty="0">
                <a:cs typeface="Garamond"/>
              </a:rPr>
              <a:t>12 sénateurs pour les Français de l’étranger (circonscription mondiale)</a:t>
            </a:r>
          </a:p>
          <a:p>
            <a:pPr marL="756285" marR="143510" lvl="1" indent="-286385">
              <a:lnSpc>
                <a:spcPct val="100000"/>
              </a:lnSpc>
              <a:spcBef>
                <a:spcPts val="505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r>
              <a:rPr lang="fr-FR" b="1" noProof="0" dirty="0">
                <a:solidFill>
                  <a:srgbClr val="8F181A"/>
                </a:solidFill>
                <a:cs typeface="Garamond"/>
              </a:rPr>
              <a:t>3 sénateurs membres de </a:t>
            </a:r>
            <a:r>
              <a:rPr lang="fr-FR" b="1" noProof="0" dirty="0" err="1">
                <a:solidFill>
                  <a:srgbClr val="8F181A"/>
                </a:solidFill>
                <a:cs typeface="Garamond"/>
              </a:rPr>
              <a:t>Fdm-adfe</a:t>
            </a:r>
            <a:endParaRPr lang="fr-FR" b="1" noProof="0" dirty="0">
              <a:solidFill>
                <a:srgbClr val="8F181A"/>
              </a:solidFill>
              <a:cs typeface="Garamond"/>
            </a:endParaRPr>
          </a:p>
          <a:p>
            <a:pPr marL="756285" marR="143510" lvl="1" indent="-286385" algn="just">
              <a:lnSpc>
                <a:spcPct val="100000"/>
              </a:lnSpc>
              <a:spcBef>
                <a:spcPts val="505"/>
              </a:spcBef>
              <a:buClr>
                <a:srgbClr val="8F181A"/>
              </a:buClr>
              <a:buSzPct val="100000"/>
              <a:tabLst>
                <a:tab pos="756920" algn="l"/>
              </a:tabLst>
            </a:pPr>
            <a:r>
              <a:rPr lang="fr-FR" noProof="0" dirty="0">
                <a:cs typeface="Garamond"/>
              </a:rPr>
              <a:t>Renouvellement partiel en septembre 2020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71600" y="493913"/>
            <a:ext cx="647128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3200" spc="-5" noProof="0" dirty="0">
                <a:latin typeface="Arial Rounded MT Bold" panose="020F0704030504030204" pitchFamily="34" charset="0"/>
              </a:rPr>
              <a:t>FISCALITÉ </a:t>
            </a:r>
            <a:r>
              <a:rPr lang="fr-FR" sz="3200" noProof="0" dirty="0">
                <a:latin typeface="Arial Rounded MT Bold" panose="020F0704030504030204" pitchFamily="34" charset="0"/>
              </a:rPr>
              <a:t>EN</a:t>
            </a:r>
            <a:r>
              <a:rPr lang="fr-FR" sz="3200" spc="-85" noProof="0" dirty="0">
                <a:latin typeface="Arial Rounded MT Bold" panose="020F0704030504030204" pitchFamily="34" charset="0"/>
              </a:rPr>
              <a:t> </a:t>
            </a:r>
            <a:r>
              <a:rPr lang="fr-FR" sz="3200" noProof="0" dirty="0">
                <a:latin typeface="Arial Rounded MT Bold" panose="020F0704030504030204" pitchFamily="34" charset="0"/>
              </a:rPr>
              <a:t>FRANCE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63868" y="1600200"/>
            <a:ext cx="7696200" cy="39222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7188" indent="-357188">
              <a:lnSpc>
                <a:spcPct val="100000"/>
              </a:lnSpc>
              <a:spcBef>
                <a:spcPts val="105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357188" algn="l"/>
              </a:tabLst>
            </a:pPr>
            <a:r>
              <a:rPr sz="3200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fiscal </a:t>
            </a:r>
            <a:r>
              <a:rPr sz="3200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sz="3200" spc="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l'Ambassade</a:t>
            </a:r>
            <a:endParaRPr sz="3200" dirty="0">
              <a:solidFill>
                <a:srgbClr val="8F1A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>
              <a:spcBef>
                <a:spcPts val="1200"/>
              </a:spcBef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Site Web :</a:t>
            </a:r>
            <a:r>
              <a:rPr sz="2000" spc="1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u="sng" spc="-5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https://fr.franceintheus.org/service_fiscal</a:t>
            </a:r>
            <a:endParaRPr lang="en-US" sz="2000" u="sng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      Email :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impots.usa@attachefiscal.org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8F1A1A"/>
              </a:buClr>
              <a:buSzPct val="70312"/>
              <a:buFont typeface="Wingdings"/>
              <a:buChar char=""/>
              <a:tabLst>
                <a:tab pos="355600" algn="l"/>
              </a:tabLst>
            </a:pPr>
            <a:r>
              <a:rPr sz="3200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</a:t>
            </a:r>
            <a:r>
              <a:rPr sz="3200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sz="3200" spc="-5" dirty="0" err="1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impôts</a:t>
            </a:r>
            <a:r>
              <a:rPr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5" dirty="0" err="1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sz="3200" spc="-20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marR="5080">
              <a:spcBef>
                <a:spcPts val="1200"/>
              </a:spcBef>
            </a:pPr>
            <a:r>
              <a:rPr sz="2000" u="sng" spc="-5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https://www.impots.gouv.fr/portail/international/particulier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Déclarations d’impôts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fr-FR" sz="2000" b="1" spc="-5" dirty="0">
                <a:latin typeface="Calibri" panose="020F0502020204030204" pitchFamily="34" charset="0"/>
                <a:cs typeface="Calibri" panose="020F0502020204030204" pitchFamily="34" charset="0"/>
              </a:rPr>
              <a:t>avril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au </a:t>
            </a:r>
            <a:r>
              <a:rPr lang="fr-FR" sz="2000" b="1" spc="-5" dirty="0">
                <a:latin typeface="Calibri" panose="020F0502020204030204" pitchFamily="34" charset="0"/>
                <a:cs typeface="Calibri" panose="020F0502020204030204" pitchFamily="34" charset="0"/>
              </a:rPr>
              <a:t>4 juin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spc="-5" dirty="0">
                <a:latin typeface="Calibri" panose="020F0502020204030204" pitchFamily="34" charset="0"/>
                <a:cs typeface="Calibri" panose="020F0502020204030204" pitchFamily="34" charset="0"/>
              </a:rPr>
              <a:t>2020 </a:t>
            </a:r>
            <a:r>
              <a:rPr lang="fr-FR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(12 juin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si</a:t>
            </a:r>
            <a:r>
              <a:rPr lang="fr-FR" sz="20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papier).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marR="5080">
              <a:spcBef>
                <a:spcPts val="1200"/>
              </a:spcBef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Formulaire </a:t>
            </a:r>
            <a:r>
              <a:rPr lang="fr-FR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2042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+ formulaires annexes </a:t>
            </a:r>
            <a:r>
              <a:rPr lang="fr-FR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(2044...). Conseillé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même si </a:t>
            </a:r>
            <a:r>
              <a:rPr lang="fr-FR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non  imposable (attestation utile au retour).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59705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71600" y="400810"/>
            <a:ext cx="7837805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3200" spc="-5" noProof="0" dirty="0">
                <a:latin typeface="Arial Rounded MT Bold" panose="020F0704030504030204" pitchFamily="34" charset="0"/>
              </a:rPr>
              <a:t>FISCALITÉ AUX ÉTATS-UNIS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219200" y="1447800"/>
            <a:ext cx="6904355" cy="3877343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15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355600" algn="l"/>
              </a:tabLst>
            </a:pPr>
            <a:r>
              <a:rPr lang="fr-FR" sz="3200" dirty="0">
                <a:solidFill>
                  <a:srgbClr val="8F1A1A"/>
                </a:solidFill>
                <a:cs typeface="Garamond"/>
              </a:rPr>
              <a:t>Imposition fédérale</a:t>
            </a:r>
            <a:endParaRPr sz="3200" dirty="0">
              <a:solidFill>
                <a:srgbClr val="8F1A1A"/>
              </a:solidFill>
              <a:cs typeface="Garamond"/>
            </a:endParaRPr>
          </a:p>
          <a:p>
            <a:pPr marL="712788" lvl="1" indent="-342900">
              <a:lnSpc>
                <a:spcPct val="100000"/>
              </a:lnSpc>
              <a:spcBef>
                <a:spcPts val="570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1079500" algn="l"/>
                <a:tab pos="1162050" algn="l"/>
              </a:tabLst>
            </a:pPr>
            <a:r>
              <a:rPr sz="2000" spc="-5" dirty="0">
                <a:cs typeface="Garamond"/>
              </a:rPr>
              <a:t>Internal </a:t>
            </a:r>
            <a:r>
              <a:rPr sz="2000" dirty="0">
                <a:cs typeface="Garamond"/>
              </a:rPr>
              <a:t>revenue service</a:t>
            </a:r>
            <a:r>
              <a:rPr sz="2000" spc="50" dirty="0">
                <a:cs typeface="Garamond"/>
              </a:rPr>
              <a:t> </a:t>
            </a:r>
            <a:r>
              <a:rPr sz="2000" u="sng" spc="-5" dirty="0">
                <a:cs typeface="Garamond"/>
                <a:hlinkClick r:id="rId6"/>
              </a:rPr>
              <a:t>https://www.irs.gov/</a:t>
            </a:r>
            <a:endParaRPr sz="2000" dirty="0">
              <a:cs typeface="Garamond"/>
            </a:endParaRPr>
          </a:p>
          <a:p>
            <a:pPr marL="712788" lvl="1" indent="-342900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1079500" algn="l"/>
                <a:tab pos="1162050" algn="l"/>
              </a:tabLst>
            </a:pPr>
            <a:r>
              <a:rPr sz="2000" spc="-5" dirty="0">
                <a:cs typeface="Garamond"/>
              </a:rPr>
              <a:t>Propose </a:t>
            </a:r>
            <a:r>
              <a:rPr sz="2000" dirty="0">
                <a:cs typeface="Garamond"/>
              </a:rPr>
              <a:t>des programmes gratuits de déclaration en</a:t>
            </a:r>
            <a:r>
              <a:rPr sz="2000" spc="-75" dirty="0">
                <a:cs typeface="Garamond"/>
              </a:rPr>
              <a:t> </a:t>
            </a:r>
            <a:r>
              <a:rPr sz="2000" spc="-5" dirty="0">
                <a:cs typeface="Garamond"/>
              </a:rPr>
              <a:t>ligne.</a:t>
            </a:r>
            <a:endParaRPr sz="2000" dirty="0">
              <a:cs typeface="Garamond"/>
            </a:endParaRPr>
          </a:p>
          <a:p>
            <a:pPr marL="712788" lvl="1" indent="-342900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1079500" algn="l"/>
                <a:tab pos="1162050" algn="l"/>
              </a:tabLst>
            </a:pPr>
            <a:r>
              <a:rPr sz="2000" dirty="0">
                <a:cs typeface="Garamond"/>
              </a:rPr>
              <a:t>Formulaire </a:t>
            </a:r>
            <a:r>
              <a:rPr sz="2000" spc="-5" dirty="0">
                <a:cs typeface="Garamond"/>
              </a:rPr>
              <a:t>1040 pour les </a:t>
            </a:r>
            <a:r>
              <a:rPr sz="2000" dirty="0">
                <a:cs typeface="Garamond"/>
              </a:rPr>
              <a:t>residents, </a:t>
            </a:r>
            <a:r>
              <a:rPr sz="2000" spc="-5" dirty="0">
                <a:cs typeface="Garamond"/>
              </a:rPr>
              <a:t>1040 </a:t>
            </a:r>
            <a:r>
              <a:rPr sz="2000" dirty="0">
                <a:cs typeface="Garamond"/>
              </a:rPr>
              <a:t>NR</a:t>
            </a:r>
            <a:r>
              <a:rPr sz="2000" spc="-60" dirty="0">
                <a:cs typeface="Garamond"/>
              </a:rPr>
              <a:t> </a:t>
            </a:r>
            <a:r>
              <a:rPr sz="2000" spc="-5" dirty="0" err="1">
                <a:cs typeface="Garamond"/>
              </a:rPr>
              <a:t>sinon</a:t>
            </a:r>
            <a:r>
              <a:rPr sz="2000" spc="-5" dirty="0">
                <a:cs typeface="Garamond"/>
              </a:rPr>
              <a:t>.</a:t>
            </a:r>
            <a:endParaRPr sz="2200" dirty="0">
              <a:cs typeface="Times New Roman"/>
            </a:endParaRPr>
          </a:p>
          <a:p>
            <a:pPr lvl="1">
              <a:lnSpc>
                <a:spcPct val="100000"/>
              </a:lnSpc>
              <a:buChar char="•"/>
            </a:pPr>
            <a:endParaRPr sz="2200" dirty="0"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65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355600" algn="l"/>
              </a:tabLst>
            </a:pPr>
            <a:r>
              <a:rPr sz="3200" dirty="0">
                <a:solidFill>
                  <a:srgbClr val="8F1A1A"/>
                </a:solidFill>
                <a:cs typeface="Garamond"/>
              </a:rPr>
              <a:t>I</a:t>
            </a:r>
            <a:r>
              <a:rPr lang="fr-FR" sz="3200" dirty="0" err="1">
                <a:solidFill>
                  <a:srgbClr val="8F1A1A"/>
                </a:solidFill>
                <a:cs typeface="Garamond"/>
              </a:rPr>
              <a:t>mposition</a:t>
            </a:r>
            <a:r>
              <a:rPr lang="fr-FR" sz="3200" dirty="0">
                <a:solidFill>
                  <a:srgbClr val="8F1A1A"/>
                </a:solidFill>
                <a:cs typeface="Garamond"/>
              </a:rPr>
              <a:t> de l’Etat</a:t>
            </a:r>
            <a:endParaRPr sz="3200" dirty="0">
              <a:solidFill>
                <a:srgbClr val="8F1A1A"/>
              </a:solidFill>
              <a:cs typeface="Garamond"/>
            </a:endParaRPr>
          </a:p>
          <a:p>
            <a:pPr marL="712788" lvl="1" indent="-355600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895350" algn="l"/>
              </a:tabLst>
            </a:pPr>
            <a:r>
              <a:rPr lang="fr-FR" sz="2000" spc="-5" dirty="0">
                <a:cs typeface="Garamond"/>
              </a:rPr>
              <a:t>Pas d’imposition en Floride</a:t>
            </a:r>
            <a:endParaRPr lang="fr-FR" sz="2000" dirty="0">
              <a:cs typeface="Garamond"/>
            </a:endParaRPr>
          </a:p>
          <a:p>
            <a:pPr marL="712788" lvl="1" indent="-355600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895350" algn="l"/>
              </a:tabLst>
            </a:pPr>
            <a:r>
              <a:rPr lang="fr-FR" sz="2000" spc="-5" dirty="0">
                <a:cs typeface="Garamond"/>
              </a:rPr>
              <a:t>Voir les sites de chaque état</a:t>
            </a:r>
            <a:endParaRPr lang="fr-FR" sz="2000" dirty="0">
              <a:cs typeface="Garamond"/>
            </a:endParaRPr>
          </a:p>
          <a:p>
            <a:pPr marL="712788" lvl="1" indent="-355600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895350" algn="l"/>
              </a:tabLst>
            </a:pPr>
            <a:r>
              <a:rPr lang="fr-FR" sz="2000" dirty="0">
                <a:cs typeface="Garamond"/>
              </a:rPr>
              <a:t>Parfois </a:t>
            </a:r>
            <a:r>
              <a:rPr lang="fr-FR" sz="2000" spc="-5" dirty="0">
                <a:cs typeface="Garamond"/>
              </a:rPr>
              <a:t>imposition </a:t>
            </a:r>
            <a:r>
              <a:rPr lang="fr-FR" sz="2000" dirty="0">
                <a:cs typeface="Garamond"/>
              </a:rPr>
              <a:t>du </a:t>
            </a:r>
            <a:r>
              <a:rPr lang="fr-FR" sz="2000" spc="-5" dirty="0" err="1">
                <a:cs typeface="Garamond"/>
              </a:rPr>
              <a:t>County</a:t>
            </a:r>
            <a:r>
              <a:rPr lang="fr-FR" sz="2000" spc="-5" dirty="0">
                <a:cs typeface="Garamond"/>
              </a:rPr>
              <a:t> </a:t>
            </a:r>
            <a:r>
              <a:rPr lang="fr-FR" sz="2000" dirty="0">
                <a:cs typeface="Garamond"/>
              </a:rPr>
              <a:t>et/ou de </a:t>
            </a:r>
            <a:r>
              <a:rPr lang="fr-FR" sz="2000" spc="-5" dirty="0">
                <a:cs typeface="Garamond"/>
              </a:rPr>
              <a:t>la</a:t>
            </a:r>
            <a:r>
              <a:rPr lang="fr-FR" sz="2000" spc="-15" dirty="0">
                <a:cs typeface="Garamond"/>
              </a:rPr>
              <a:t> </a:t>
            </a:r>
            <a:r>
              <a:rPr lang="fr-FR" sz="2000" spc="-5" dirty="0">
                <a:cs typeface="Garamond"/>
              </a:rPr>
              <a:t>ville</a:t>
            </a:r>
            <a:endParaRPr lang="fr-FR" sz="2000" dirty="0">
              <a:cs typeface="Garamond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898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00" y="504502"/>
            <a:ext cx="6858000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3200" spc="-5" noProof="0" dirty="0">
                <a:latin typeface="Arial Rounded MT Bold" panose="020F0704030504030204" pitchFamily="34" charset="0"/>
              </a:rPr>
              <a:t>DEFINIR SON DOMICILE FISCAL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8200" y="1447800"/>
            <a:ext cx="7759065" cy="4633961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15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355600" algn="l"/>
              </a:tabLst>
            </a:pPr>
            <a:r>
              <a:rPr lang="fr-FR"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Définition de la r</a:t>
            </a:r>
            <a:r>
              <a:rPr sz="3200" spc="-5" dirty="0" err="1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ésidence</a:t>
            </a:r>
            <a:r>
              <a:rPr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fiscale en</a:t>
            </a:r>
            <a:r>
              <a:rPr sz="3200" spc="2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</a:t>
            </a:r>
            <a:endParaRPr sz="3200" dirty="0">
              <a:solidFill>
                <a:srgbClr val="8F1A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2788" lvl="1" indent="-355600" algn="just">
              <a:lnSpc>
                <a:spcPct val="100000"/>
              </a:lnSpc>
              <a:spcBef>
                <a:spcPts val="570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804863" algn="l"/>
                <a:tab pos="1270000" algn="l"/>
              </a:tabLst>
            </a:pP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Lieu de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séjour principal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peut être différente dans un</a:t>
            </a:r>
            <a:r>
              <a:rPr lang="fr-FR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couple.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2788" lvl="1" indent="-355600" algn="just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804863" algn="l"/>
                <a:tab pos="1270000" algn="l"/>
              </a:tabLst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Déclaration des revenus mondiaux si résident</a:t>
            </a:r>
            <a:r>
              <a:rPr lang="fr-FR" sz="2000" spc="-10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fiscal.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2788" lvl="1" indent="-355600" algn="just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804863" algn="l"/>
                <a:tab pos="1270000" algn="l"/>
              </a:tabLst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Taxation sur </a:t>
            </a:r>
            <a:r>
              <a:rPr lang="fr-FR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seuls revenus de source française</a:t>
            </a:r>
            <a:r>
              <a:rPr lang="fr-FR" sz="2000" spc="-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sinon.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lvl="1" algn="just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tabLst>
                <a:tab pos="804863" algn="l"/>
                <a:tab pos="1270000" algn="l"/>
              </a:tabLst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665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355600" algn="l"/>
              </a:tabLst>
            </a:pPr>
            <a:r>
              <a:rPr lang="fr-FR"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Définition de la r</a:t>
            </a:r>
            <a:r>
              <a:rPr sz="3200" spc="-5" dirty="0" err="1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ésidence</a:t>
            </a:r>
            <a:r>
              <a:rPr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fiscale aux</a:t>
            </a:r>
            <a:r>
              <a:rPr sz="3200" spc="0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États-Unis</a:t>
            </a:r>
            <a:endParaRPr sz="3200" dirty="0">
              <a:solidFill>
                <a:srgbClr val="8F1A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2788" marR="409575" lvl="1" indent="-342900" algn="just">
              <a:lnSpc>
                <a:spcPct val="100000"/>
              </a:lnSpc>
              <a:spcBef>
                <a:spcPts val="570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1079500" algn="l"/>
                <a:tab pos="1162050" algn="l"/>
              </a:tabLst>
            </a:pP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Calcul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sur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le nombre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jours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de présence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pour les visas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(avec 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exceptions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diplomates,</a:t>
            </a:r>
            <a:r>
              <a:rPr sz="20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étudiants…).</a:t>
            </a:r>
          </a:p>
          <a:p>
            <a:pPr marL="712788" lvl="1" indent="-342900" algn="just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1079500" algn="l"/>
                <a:tab pos="1162050" algn="l"/>
              </a:tabLst>
            </a:pP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Binationaux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et carte verte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sont</a:t>
            </a:r>
            <a:r>
              <a:rPr sz="20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résidents.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2788" lvl="1" indent="-342900" algn="just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1079500" algn="l"/>
                <a:tab pos="1162050" algn="l"/>
              </a:tabLst>
            </a:pP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Déclaration des revenus mondiaux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pour les</a:t>
            </a:r>
            <a:r>
              <a:rPr sz="2000" spc="-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résidents.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0724" y="510921"/>
            <a:ext cx="7702138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2800" spc="-5" noProof="0" dirty="0">
                <a:latin typeface="Arial Rounded MT Bold" panose="020F0704030504030204" pitchFamily="34" charset="0"/>
              </a:rPr>
              <a:t>CONVENTION FISCALE  FRANCE-USA (1)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8200" y="1905000"/>
            <a:ext cx="7543800" cy="2714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0" marR="144780" indent="-387350" algn="just">
              <a:lnSpc>
                <a:spcPct val="100000"/>
              </a:lnSpc>
              <a:spcBef>
                <a:spcPts val="105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447675" algn="l"/>
                <a:tab pos="927100" algn="l"/>
              </a:tabLst>
            </a:pPr>
            <a:r>
              <a:rPr lang="fr-FR" sz="2800" b="1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Evite la double imposition</a:t>
            </a:r>
            <a:r>
              <a:rPr lang="fr-FR"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, ne supprime pas  l’imposition ni l’obligation 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fr-FR" sz="28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déclaration.</a:t>
            </a:r>
          </a:p>
          <a:p>
            <a:pPr marL="387350" marR="144780" indent="-387350" algn="just">
              <a:lnSpc>
                <a:spcPct val="100000"/>
              </a:lnSpc>
              <a:spcBef>
                <a:spcPts val="105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447675" algn="l"/>
                <a:tab pos="927100" algn="l"/>
              </a:tabLst>
            </a:pP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marR="5080" indent="-357188" algn="just">
              <a:lnSpc>
                <a:spcPct val="100000"/>
              </a:lnSpc>
              <a:spcBef>
                <a:spcPts val="770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804863" algn="l"/>
              </a:tabLst>
            </a:pPr>
            <a:r>
              <a:rPr lang="fr-FR" sz="2800" b="1" spc="-5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 </a:t>
            </a:r>
            <a:r>
              <a:rPr lang="fr-FR" sz="2800" b="1" u="sng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FÉDÉRAL</a:t>
            </a:r>
            <a:r>
              <a:rPr lang="fr-FR" sz="2800" b="1" dirty="0">
                <a:solidFill>
                  <a:srgbClr val="8F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12 Etats ne reconnaissent pas la convention 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(AL, AR, CA, CT, HI, KS,  KY, MD, MS, NJ, ND, PA). La Floride n’est donc pas concernée.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66800" y="1752600"/>
            <a:ext cx="7391400" cy="4395434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200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355600" algn="l"/>
              </a:tabLst>
            </a:pPr>
            <a:r>
              <a:rPr lang="fr-FR" sz="3200" spc="-5" dirty="0">
                <a:solidFill>
                  <a:srgbClr val="8F1A1A"/>
                </a:solidFill>
                <a:cs typeface="Garamond"/>
              </a:rPr>
              <a:t>Quels revenus sont i</a:t>
            </a:r>
            <a:r>
              <a:rPr sz="3200" spc="-5" dirty="0" err="1">
                <a:solidFill>
                  <a:srgbClr val="8F1A1A"/>
                </a:solidFill>
                <a:cs typeface="Garamond"/>
              </a:rPr>
              <a:t>mposable</a:t>
            </a:r>
            <a:r>
              <a:rPr lang="fr-FR" sz="3200" spc="-5" dirty="0">
                <a:solidFill>
                  <a:srgbClr val="8F1A1A"/>
                </a:solidFill>
                <a:cs typeface="Garamond"/>
              </a:rPr>
              <a:t>s</a:t>
            </a:r>
            <a:r>
              <a:rPr sz="3200" spc="-5" dirty="0">
                <a:solidFill>
                  <a:srgbClr val="8F1A1A"/>
                </a:solidFill>
                <a:cs typeface="Garamond"/>
              </a:rPr>
              <a:t> dans le pays </a:t>
            </a:r>
            <a:r>
              <a:rPr lang="fr-FR" sz="3200" spc="-5" dirty="0">
                <a:solidFill>
                  <a:srgbClr val="8F1A1A"/>
                </a:solidFill>
                <a:cs typeface="Garamond"/>
              </a:rPr>
              <a:t>de la source </a:t>
            </a:r>
            <a:r>
              <a:rPr lang="fr-FR" sz="3200" spc="-5" dirty="0" err="1">
                <a:solidFill>
                  <a:srgbClr val="8F1A1A"/>
                </a:solidFill>
                <a:cs typeface="Garamond"/>
              </a:rPr>
              <a:t>durevenu</a:t>
            </a:r>
            <a:r>
              <a:rPr lang="fr-FR" sz="3200" spc="-5" dirty="0">
                <a:solidFill>
                  <a:srgbClr val="8F1A1A"/>
                </a:solidFill>
                <a:cs typeface="Garamond"/>
              </a:rPr>
              <a:t>? </a:t>
            </a:r>
            <a:endParaRPr sz="3200" dirty="0">
              <a:solidFill>
                <a:srgbClr val="8F1A1A"/>
              </a:solidFill>
              <a:cs typeface="Garamond"/>
            </a:endParaRPr>
          </a:p>
          <a:p>
            <a:pPr marL="712788" marR="438784" lvl="1" indent="-355600" algn="just">
              <a:lnSpc>
                <a:spcPct val="100000"/>
              </a:lnSpc>
              <a:spcBef>
                <a:spcPts val="570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1344613" algn="l"/>
              </a:tabLst>
            </a:pPr>
            <a:r>
              <a:rPr lang="fr-FR" sz="2000" spc="-5" dirty="0">
                <a:cs typeface="Garamond"/>
              </a:rPr>
              <a:t>Rémunérations, </a:t>
            </a:r>
            <a:r>
              <a:rPr lang="fr-FR" sz="2000" dirty="0">
                <a:cs typeface="Garamond"/>
              </a:rPr>
              <a:t>retraites, rentes d’un </a:t>
            </a:r>
            <a:r>
              <a:rPr lang="fr-FR" sz="2000" spc="-5" dirty="0">
                <a:cs typeface="Garamond"/>
              </a:rPr>
              <a:t>emploi </a:t>
            </a:r>
            <a:r>
              <a:rPr lang="fr-FR" sz="2000" dirty="0">
                <a:cs typeface="Garamond"/>
              </a:rPr>
              <a:t>salarié, revenus  d’une </a:t>
            </a:r>
            <a:r>
              <a:rPr lang="fr-FR" sz="2000" spc="-5" dirty="0">
                <a:cs typeface="Garamond"/>
              </a:rPr>
              <a:t>profession indépendante, plans </a:t>
            </a:r>
            <a:r>
              <a:rPr lang="fr-FR" sz="2000" dirty="0">
                <a:cs typeface="Garamond"/>
              </a:rPr>
              <a:t>de</a:t>
            </a:r>
            <a:r>
              <a:rPr lang="fr-FR" sz="2000" spc="75" dirty="0">
                <a:cs typeface="Garamond"/>
              </a:rPr>
              <a:t> </a:t>
            </a:r>
            <a:r>
              <a:rPr lang="fr-FR" sz="2000" dirty="0">
                <a:cs typeface="Garamond"/>
              </a:rPr>
              <a:t>retraite</a:t>
            </a:r>
          </a:p>
          <a:p>
            <a:pPr marL="712788" lvl="1" indent="-355600" algn="just">
              <a:lnSpc>
                <a:spcPct val="100000"/>
              </a:lnSpc>
              <a:spcBef>
                <a:spcPts val="4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1344613" algn="l"/>
              </a:tabLst>
            </a:pPr>
            <a:r>
              <a:rPr lang="fr-FR" sz="2000" dirty="0">
                <a:cs typeface="Garamond"/>
              </a:rPr>
              <a:t>Fortune </a:t>
            </a:r>
            <a:r>
              <a:rPr lang="fr-FR" sz="2000" spc="-5" dirty="0">
                <a:cs typeface="Garamond"/>
              </a:rPr>
              <a:t>immobilière </a:t>
            </a:r>
            <a:r>
              <a:rPr lang="fr-FR" sz="2000" dirty="0">
                <a:cs typeface="Garamond"/>
              </a:rPr>
              <a:t>(en France</a:t>
            </a:r>
            <a:r>
              <a:rPr lang="fr-FR" sz="2000" spc="-50" dirty="0">
                <a:cs typeface="Garamond"/>
              </a:rPr>
              <a:t> </a:t>
            </a:r>
            <a:r>
              <a:rPr lang="fr-FR" sz="2000" dirty="0">
                <a:cs typeface="Garamond"/>
              </a:rPr>
              <a:t>uniquement)</a:t>
            </a:r>
          </a:p>
          <a:p>
            <a:pPr marL="457200" indent="-444500" algn="just">
              <a:lnSpc>
                <a:spcPct val="100000"/>
              </a:lnSpc>
              <a:spcBef>
                <a:spcPts val="1800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457200" algn="l"/>
                <a:tab pos="457834" algn="l"/>
              </a:tabLst>
            </a:pPr>
            <a:r>
              <a:rPr lang="fr-FR" sz="3200" spc="-5" dirty="0">
                <a:solidFill>
                  <a:srgbClr val="8F1A1A"/>
                </a:solidFill>
                <a:cs typeface="Garamond"/>
              </a:rPr>
              <a:t>Imposable dans le pays </a:t>
            </a:r>
            <a:r>
              <a:rPr lang="fr-FR" sz="3200" dirty="0">
                <a:solidFill>
                  <a:srgbClr val="8F1A1A"/>
                </a:solidFill>
                <a:cs typeface="Garamond"/>
              </a:rPr>
              <a:t>de</a:t>
            </a:r>
            <a:r>
              <a:rPr lang="fr-FR" sz="3200" spc="10" dirty="0">
                <a:solidFill>
                  <a:srgbClr val="8F1A1A"/>
                </a:solidFill>
                <a:cs typeface="Garamond"/>
              </a:rPr>
              <a:t> </a:t>
            </a:r>
            <a:r>
              <a:rPr lang="fr-FR" sz="3200" spc="-5" dirty="0">
                <a:solidFill>
                  <a:srgbClr val="8F1A1A"/>
                </a:solidFill>
                <a:cs typeface="Garamond"/>
              </a:rPr>
              <a:t>résidence</a:t>
            </a:r>
            <a:endParaRPr lang="fr-FR" sz="3200" dirty="0">
              <a:solidFill>
                <a:srgbClr val="8F1A1A"/>
              </a:solidFill>
              <a:cs typeface="Garamond"/>
            </a:endParaRPr>
          </a:p>
          <a:p>
            <a:pPr marL="712788" lvl="1" indent="-355600" algn="just">
              <a:spcBef>
                <a:spcPts val="5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1344613" algn="l"/>
              </a:tabLst>
            </a:pPr>
            <a:r>
              <a:rPr lang="fr-FR" sz="2000" spc="-5" dirty="0">
                <a:cs typeface="Garamond"/>
              </a:rPr>
              <a:t>Intérêts des comptes</a:t>
            </a:r>
          </a:p>
          <a:p>
            <a:pPr marL="355600" indent="-342900" algn="just">
              <a:lnSpc>
                <a:spcPct val="100000"/>
              </a:lnSpc>
              <a:spcBef>
                <a:spcPts val="1800"/>
              </a:spcBef>
              <a:buClr>
                <a:srgbClr val="8F1A1A"/>
              </a:buClr>
              <a:buSzPct val="70312"/>
              <a:buFont typeface="Wingdings"/>
              <a:buChar char=""/>
              <a:tabLst>
                <a:tab pos="355600" algn="l"/>
              </a:tabLst>
            </a:pPr>
            <a:r>
              <a:rPr lang="fr-FR" sz="3200" spc="-5" dirty="0">
                <a:solidFill>
                  <a:srgbClr val="8F1A1A"/>
                </a:solidFill>
                <a:cs typeface="Garamond"/>
              </a:rPr>
              <a:t>Imposable dans les </a:t>
            </a:r>
            <a:r>
              <a:rPr lang="fr-FR" sz="3200" dirty="0">
                <a:solidFill>
                  <a:srgbClr val="8F1A1A"/>
                </a:solidFill>
                <a:cs typeface="Garamond"/>
              </a:rPr>
              <a:t>deux</a:t>
            </a:r>
            <a:r>
              <a:rPr lang="fr-FR" sz="3200" spc="-40" dirty="0">
                <a:solidFill>
                  <a:srgbClr val="8F1A1A"/>
                </a:solidFill>
                <a:cs typeface="Garamond"/>
              </a:rPr>
              <a:t> </a:t>
            </a:r>
            <a:r>
              <a:rPr lang="fr-FR" sz="3200" spc="-5" dirty="0">
                <a:solidFill>
                  <a:srgbClr val="8F1A1A"/>
                </a:solidFill>
                <a:cs typeface="Garamond"/>
              </a:rPr>
              <a:t>pays</a:t>
            </a:r>
            <a:endParaRPr lang="fr-FR" sz="3200" dirty="0">
              <a:solidFill>
                <a:srgbClr val="8F1A1A"/>
              </a:solidFill>
              <a:cs typeface="Garamond"/>
            </a:endParaRPr>
          </a:p>
          <a:p>
            <a:pPr marL="712788" lvl="1" indent="-355600" algn="just">
              <a:lnSpc>
                <a:spcPct val="100000"/>
              </a:lnSpc>
              <a:spcBef>
                <a:spcPts val="575"/>
              </a:spcBef>
              <a:buClr>
                <a:srgbClr val="8F1A1A"/>
              </a:buClr>
              <a:buSzPct val="70000"/>
              <a:buFont typeface="Arial"/>
              <a:buChar char="•"/>
              <a:tabLst>
                <a:tab pos="1344613" algn="l"/>
              </a:tabLst>
            </a:pPr>
            <a:r>
              <a:rPr lang="fr-FR" sz="2000" spc="-5" dirty="0">
                <a:cs typeface="Garamond"/>
              </a:rPr>
              <a:t>Loyers perçus en France, plus value, dividendes (crédit d’impôt)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xmlns="" id="{7F9B9BCF-13B6-4C6B-A3AD-58525DD13FA3}"/>
              </a:ext>
            </a:extLst>
          </p:cNvPr>
          <p:cNvSpPr txBox="1">
            <a:spLocks/>
          </p:cNvSpPr>
          <p:nvPr/>
        </p:nvSpPr>
        <p:spPr>
          <a:xfrm>
            <a:off x="1220724" y="510921"/>
            <a:ext cx="7702138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2800" spc="-5" dirty="0">
                <a:latin typeface="Arial Rounded MT Bold" panose="020F0704030504030204" pitchFamily="34" charset="0"/>
              </a:rPr>
              <a:t>CONVENTION FISCALE  FRANCE-USA 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06396" y="408944"/>
            <a:ext cx="6747004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3200" spc="-5" noProof="0" dirty="0">
                <a:latin typeface="Arial Rounded MT Bold" panose="020F0704030504030204" pitchFamily="34" charset="0"/>
              </a:rPr>
              <a:t>PENSIONS (RETRAITES)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08419" y="1676400"/>
            <a:ext cx="7621181" cy="226536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marR="5080" indent="-342900" algn="just">
              <a:lnSpc>
                <a:spcPts val="3240"/>
              </a:lnSpc>
              <a:spcBef>
                <a:spcPts val="505"/>
              </a:spcBef>
              <a:buClr>
                <a:srgbClr val="8F181A"/>
              </a:buClr>
              <a:buSzPct val="70000"/>
              <a:buFont typeface="Wingdings"/>
              <a:buChar char=""/>
              <a:tabLst>
                <a:tab pos="355600" algn="l"/>
              </a:tabLst>
            </a:pPr>
            <a:r>
              <a:rPr lang="fr-FR" sz="2400" spc="-5" dirty="0">
                <a:solidFill>
                  <a:srgbClr val="8F181A"/>
                </a:solidFill>
                <a:cs typeface="Garamond"/>
              </a:rPr>
              <a:t>Retraites françaises et complémentaires obligatoires  imposables en France</a:t>
            </a:r>
            <a:r>
              <a:rPr lang="fr-FR" sz="2400" spc="-5" dirty="0">
                <a:cs typeface="Garamond"/>
              </a:rPr>
              <a:t> </a:t>
            </a:r>
            <a:r>
              <a:rPr lang="fr-FR" sz="2400" spc="-5" dirty="0">
                <a:solidFill>
                  <a:srgbClr val="8F181A"/>
                </a:solidFill>
              </a:rPr>
              <a:t>seulement</a:t>
            </a:r>
            <a:r>
              <a:rPr lang="fr-FR" sz="2400" spc="-5" dirty="0">
                <a:cs typeface="Garamond"/>
              </a:rPr>
              <a:t>. </a:t>
            </a:r>
            <a:r>
              <a:rPr lang="fr-FR" sz="2400" dirty="0">
                <a:cs typeface="Garamond"/>
              </a:rPr>
              <a:t>Ne pas </a:t>
            </a:r>
            <a:r>
              <a:rPr lang="fr-FR" sz="2400" spc="-5" dirty="0">
                <a:cs typeface="Garamond"/>
              </a:rPr>
              <a:t>déclarer sur le</a:t>
            </a:r>
            <a:r>
              <a:rPr lang="fr-FR" sz="2400" spc="-10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1040.</a:t>
            </a:r>
            <a:endParaRPr lang="fr-FR" sz="2400" dirty="0">
              <a:cs typeface="Garamond"/>
            </a:endParaRPr>
          </a:p>
          <a:p>
            <a:pPr marL="355600" marR="418465" indent="-342900" algn="just">
              <a:lnSpc>
                <a:spcPct val="100000"/>
              </a:lnSpc>
              <a:spcBef>
                <a:spcPts val="1800"/>
              </a:spcBef>
              <a:buClr>
                <a:srgbClr val="8F181A"/>
              </a:buClr>
              <a:buSzPct val="69642"/>
              <a:buFont typeface="Wingdings"/>
              <a:buChar char=""/>
              <a:tabLst>
                <a:tab pos="355600" algn="l"/>
              </a:tabLst>
            </a:pPr>
            <a:r>
              <a:rPr lang="fr-FR" sz="2400" spc="-5" dirty="0">
                <a:cs typeface="Garamond"/>
              </a:rPr>
              <a:t>Pour les non-américains, la </a:t>
            </a:r>
            <a:r>
              <a:rPr lang="en-US" sz="2400" spc="-5" dirty="0">
                <a:cs typeface="Garamond"/>
              </a:rPr>
              <a:t>Social Security </a:t>
            </a:r>
            <a:r>
              <a:rPr lang="fr-FR" sz="2400" spc="-5" dirty="0">
                <a:cs typeface="Garamond"/>
              </a:rPr>
              <a:t>est taxée à  25.5</a:t>
            </a:r>
            <a:r>
              <a:rPr lang="fr-FR" sz="2400" spc="-10" dirty="0">
                <a:cs typeface="Garamond"/>
              </a:rPr>
              <a:t>% </a:t>
            </a:r>
            <a:r>
              <a:rPr lang="fr-FR" sz="2400" spc="-5" dirty="0">
                <a:cs typeface="Garamond"/>
              </a:rPr>
              <a:t>à la source si l’on ne réside plus aux</a:t>
            </a:r>
            <a:r>
              <a:rPr lang="fr-FR" sz="2400" spc="65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États-Unis.</a:t>
            </a:r>
            <a:endParaRPr lang="fr-FR" sz="2400" dirty="0">
              <a:cs typeface="Garamond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487978"/>
            <a:ext cx="7792216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2800" spc="-5" noProof="0" dirty="0">
                <a:latin typeface="Arial Rounded MT Bold" panose="020F0704030504030204" pitchFamily="34" charset="0"/>
              </a:rPr>
              <a:t>LOYERS, PLUS-VALUES,  DIVIDENDES (1)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851894" y="1676400"/>
            <a:ext cx="7795549" cy="45692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770"/>
              </a:spcBef>
              <a:buClr>
                <a:srgbClr val="8F181A"/>
              </a:buClr>
              <a:buSzPct val="69642"/>
              <a:buFont typeface="Wingdings"/>
              <a:buChar char=""/>
              <a:tabLst>
                <a:tab pos="355600" algn="l"/>
              </a:tabLst>
            </a:pPr>
            <a:r>
              <a:rPr lang="fr-FR" sz="2400" b="1" spc="-5" dirty="0">
                <a:solidFill>
                  <a:srgbClr val="8F181A"/>
                </a:solidFill>
                <a:cs typeface="Garamond"/>
              </a:rPr>
              <a:t>Faire d’abord la déclaration dans le pays de</a:t>
            </a:r>
            <a:r>
              <a:rPr lang="fr-FR" sz="2400" b="1" spc="0" dirty="0">
                <a:solidFill>
                  <a:srgbClr val="8F181A"/>
                </a:solidFill>
                <a:cs typeface="Garamond"/>
              </a:rPr>
              <a:t> </a:t>
            </a:r>
            <a:r>
              <a:rPr lang="fr-FR" sz="2400" b="1" spc="-5" dirty="0">
                <a:solidFill>
                  <a:srgbClr val="8F181A"/>
                </a:solidFill>
                <a:cs typeface="Garamond"/>
              </a:rPr>
              <a:t>source du revenu</a:t>
            </a:r>
            <a:endParaRPr lang="fr-FR" sz="2400" b="1" dirty="0">
              <a:solidFill>
                <a:srgbClr val="8F181A"/>
              </a:solidFill>
              <a:cs typeface="Garamond"/>
            </a:endParaRPr>
          </a:p>
          <a:p>
            <a:pPr marL="355600" indent="-342900" algn="just">
              <a:lnSpc>
                <a:spcPct val="100000"/>
              </a:lnSpc>
              <a:spcBef>
                <a:spcPts val="670"/>
              </a:spcBef>
              <a:buClr>
                <a:srgbClr val="8F181A"/>
              </a:buClr>
              <a:buSzPct val="69642"/>
              <a:buFont typeface="Wingdings"/>
              <a:buChar char=""/>
              <a:tabLst>
                <a:tab pos="355600" algn="l"/>
              </a:tabLst>
            </a:pPr>
            <a:r>
              <a:rPr lang="fr-FR" sz="2400" spc="-5" dirty="0">
                <a:cs typeface="Garamond"/>
              </a:rPr>
              <a:t>Pas d’imposition en France des loyers</a:t>
            </a:r>
            <a:r>
              <a:rPr lang="fr-FR" sz="2400" spc="-15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américains</a:t>
            </a:r>
            <a:r>
              <a:rPr lang="fr-FR" sz="2400" spc="-7" baseline="25525" dirty="0">
                <a:cs typeface="Garamond"/>
              </a:rPr>
              <a:t>*</a:t>
            </a:r>
            <a:endParaRPr lang="fr-FR" sz="2400" dirty="0">
              <a:cs typeface="Garamond"/>
            </a:endParaRPr>
          </a:p>
          <a:p>
            <a:pPr marL="355600" marR="182245" indent="-342900" algn="just">
              <a:lnSpc>
                <a:spcPct val="100000"/>
              </a:lnSpc>
              <a:spcBef>
                <a:spcPts val="630"/>
              </a:spcBef>
              <a:buClr>
                <a:srgbClr val="8F181A"/>
              </a:buClr>
              <a:buSzPct val="69230"/>
              <a:buFont typeface="Wingdings"/>
              <a:buChar char=""/>
              <a:tabLst>
                <a:tab pos="355600" algn="l"/>
              </a:tabLst>
            </a:pPr>
            <a:r>
              <a:rPr lang="fr-FR" sz="2400" spc="-5" dirty="0">
                <a:cs typeface="Garamond"/>
              </a:rPr>
              <a:t>Loyers français imposés </a:t>
            </a:r>
            <a:r>
              <a:rPr lang="fr-FR" sz="2400" dirty="0">
                <a:cs typeface="Garamond"/>
              </a:rPr>
              <a:t>dans </a:t>
            </a:r>
            <a:r>
              <a:rPr lang="fr-FR" sz="2400" spc="-5" dirty="0">
                <a:cs typeface="Garamond"/>
              </a:rPr>
              <a:t>les deux pays mais les États-  </a:t>
            </a:r>
            <a:r>
              <a:rPr lang="fr-FR" sz="2400" dirty="0">
                <a:cs typeface="Garamond"/>
              </a:rPr>
              <a:t>Unis </a:t>
            </a:r>
            <a:r>
              <a:rPr lang="fr-FR" sz="2400" spc="-5" dirty="0">
                <a:cs typeface="Garamond"/>
              </a:rPr>
              <a:t>accordent un crédit</a:t>
            </a:r>
            <a:r>
              <a:rPr lang="fr-FR" sz="2400" spc="10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d’impôt</a:t>
            </a:r>
            <a:endParaRPr lang="fr-FR" sz="2400" dirty="0">
              <a:cs typeface="Garamond"/>
            </a:endParaRPr>
          </a:p>
          <a:p>
            <a:pPr marL="355600" marR="248920" indent="-342900" algn="just">
              <a:lnSpc>
                <a:spcPct val="100000"/>
              </a:lnSpc>
              <a:spcBef>
                <a:spcPts val="620"/>
              </a:spcBef>
              <a:buClr>
                <a:srgbClr val="8F181A"/>
              </a:buClr>
              <a:buSzPct val="69230"/>
              <a:buFont typeface="Wingdings"/>
              <a:buChar char=""/>
              <a:tabLst>
                <a:tab pos="355600" algn="l"/>
              </a:tabLst>
            </a:pPr>
            <a:r>
              <a:rPr lang="fr-FR" sz="2400" spc="-5" dirty="0">
                <a:cs typeface="Garamond"/>
              </a:rPr>
              <a:t>Plus-value imposée </a:t>
            </a:r>
            <a:r>
              <a:rPr lang="fr-FR" sz="2400" dirty="0">
                <a:cs typeface="Garamond"/>
              </a:rPr>
              <a:t>dans </a:t>
            </a:r>
            <a:r>
              <a:rPr lang="fr-FR" sz="2400" spc="-5" dirty="0">
                <a:cs typeface="Garamond"/>
              </a:rPr>
              <a:t>l’état </a:t>
            </a:r>
            <a:r>
              <a:rPr lang="fr-FR" sz="2400" dirty="0">
                <a:cs typeface="Garamond"/>
              </a:rPr>
              <a:t>de </a:t>
            </a:r>
            <a:r>
              <a:rPr lang="fr-FR" sz="2400" spc="-5" dirty="0">
                <a:cs typeface="Garamond"/>
              </a:rPr>
              <a:t>source, mais </a:t>
            </a:r>
            <a:r>
              <a:rPr lang="fr-FR" sz="2400" dirty="0">
                <a:cs typeface="Garamond"/>
              </a:rPr>
              <a:t>de </a:t>
            </a:r>
            <a:r>
              <a:rPr lang="fr-FR" sz="2400" spc="-5" dirty="0">
                <a:cs typeface="Garamond"/>
              </a:rPr>
              <a:t>manière  </a:t>
            </a:r>
            <a:r>
              <a:rPr lang="fr-FR" sz="2400" dirty="0">
                <a:cs typeface="Garamond"/>
              </a:rPr>
              <a:t>non </a:t>
            </a:r>
            <a:r>
              <a:rPr lang="fr-FR" sz="2400" spc="-5" dirty="0">
                <a:cs typeface="Garamond"/>
              </a:rPr>
              <a:t>exclusive. Les Etats-Unis peuvent décider d’imposer  avec un crédit d’impôt, </a:t>
            </a:r>
            <a:r>
              <a:rPr lang="fr-FR" sz="2400" dirty="0">
                <a:cs typeface="Garamond"/>
              </a:rPr>
              <a:t>la </a:t>
            </a:r>
            <a:r>
              <a:rPr lang="fr-FR" sz="2400" spc="-5" dirty="0">
                <a:cs typeface="Garamond"/>
              </a:rPr>
              <a:t>France n’impose</a:t>
            </a:r>
            <a:r>
              <a:rPr lang="fr-FR" sz="2400" spc="90" dirty="0">
                <a:cs typeface="Garamond"/>
              </a:rPr>
              <a:t> </a:t>
            </a:r>
            <a:r>
              <a:rPr lang="fr-FR" sz="2400" dirty="0">
                <a:cs typeface="Garamond"/>
              </a:rPr>
              <a:t>pas</a:t>
            </a:r>
            <a:r>
              <a:rPr lang="fr-FR" sz="2400" baseline="26143" dirty="0">
                <a:cs typeface="Garamond"/>
              </a:rPr>
              <a:t>*</a:t>
            </a:r>
            <a:endParaRPr lang="fr-FR" sz="2400" dirty="0">
              <a:cs typeface="Garamond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620"/>
              </a:spcBef>
              <a:buClr>
                <a:srgbClr val="8F181A"/>
              </a:buClr>
              <a:buSzPct val="69230"/>
              <a:buFont typeface="Wingdings"/>
              <a:buChar char=""/>
              <a:tabLst>
                <a:tab pos="355600" algn="l"/>
              </a:tabLst>
            </a:pPr>
            <a:r>
              <a:rPr lang="fr-FR" sz="2400" dirty="0">
                <a:cs typeface="Garamond"/>
              </a:rPr>
              <a:t>Dividendes </a:t>
            </a:r>
            <a:r>
              <a:rPr lang="fr-FR" sz="2400" spc="-5" dirty="0">
                <a:cs typeface="Garamond"/>
              </a:rPr>
              <a:t>imposés </a:t>
            </a:r>
            <a:r>
              <a:rPr lang="fr-FR" sz="2400" dirty="0">
                <a:cs typeface="Garamond"/>
              </a:rPr>
              <a:t>à la </a:t>
            </a:r>
            <a:r>
              <a:rPr lang="fr-FR" sz="2400" spc="-5" dirty="0">
                <a:cs typeface="Garamond"/>
              </a:rPr>
              <a:t>source et </a:t>
            </a:r>
            <a:r>
              <a:rPr lang="fr-FR" sz="2400" dirty="0">
                <a:cs typeface="Garamond"/>
              </a:rPr>
              <a:t>dans le </a:t>
            </a:r>
            <a:r>
              <a:rPr lang="fr-FR" sz="2400" spc="-5" dirty="0">
                <a:cs typeface="Garamond"/>
              </a:rPr>
              <a:t>pays </a:t>
            </a:r>
            <a:r>
              <a:rPr lang="fr-FR" sz="2400" dirty="0">
                <a:cs typeface="Garamond"/>
              </a:rPr>
              <a:t>de r</a:t>
            </a:r>
            <a:r>
              <a:rPr lang="fr-FR" sz="2400" spc="-5" dirty="0">
                <a:cs typeface="Garamond"/>
              </a:rPr>
              <a:t>ésidence  avec crédit d’impôt</a:t>
            </a:r>
            <a:endParaRPr lang="fr-FR" sz="2400" dirty="0"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420"/>
              </a:spcBef>
            </a:pPr>
            <a:r>
              <a:rPr lang="fr-FR" sz="2550" spc="7" baseline="26143" dirty="0">
                <a:cs typeface="Garamond"/>
              </a:rPr>
              <a:t>*  </a:t>
            </a:r>
            <a:r>
              <a:rPr lang="fr-FR" sz="1800" i="1" spc="-5" dirty="0">
                <a:cs typeface="Garamond"/>
              </a:rPr>
              <a:t>Non </a:t>
            </a:r>
            <a:r>
              <a:rPr lang="fr-FR" sz="1800" i="1" spc="-5" dirty="0" err="1">
                <a:cs typeface="Garamond"/>
              </a:rPr>
              <a:t>resident</a:t>
            </a:r>
            <a:r>
              <a:rPr lang="fr-FR" sz="1800" i="1" spc="-5" dirty="0">
                <a:cs typeface="Garamond"/>
              </a:rPr>
              <a:t> fiscal </a:t>
            </a:r>
            <a:r>
              <a:rPr lang="fr-FR" sz="1800" i="1" dirty="0">
                <a:cs typeface="Garamond"/>
              </a:rPr>
              <a:t>en</a:t>
            </a:r>
            <a:r>
              <a:rPr lang="fr-FR" sz="1800" i="1" spc="-220" dirty="0">
                <a:cs typeface="Garamond"/>
              </a:rPr>
              <a:t> </a:t>
            </a:r>
            <a:r>
              <a:rPr lang="fr-FR" sz="1800" i="1" spc="-5" dirty="0">
                <a:cs typeface="Garamond"/>
              </a:rPr>
              <a:t>France</a:t>
            </a:r>
            <a:endParaRPr lang="fr-FR" sz="1800" dirty="0">
              <a:cs typeface="Garamond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53"/>
          <p:cNvSpPr txBox="1"/>
          <p:nvPr/>
        </p:nvSpPr>
        <p:spPr>
          <a:xfrm>
            <a:off x="685800" y="1429156"/>
            <a:ext cx="7894487" cy="49071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8775" marR="101600" indent="-358775" algn="just">
              <a:spcBef>
                <a:spcPts val="105"/>
              </a:spcBef>
              <a:buClr>
                <a:srgbClr val="8F181A"/>
              </a:buClr>
              <a:buFont typeface="Wingdings" panose="05000000000000000000" pitchFamily="2" charset="2"/>
              <a:buChar char="q"/>
            </a:pPr>
            <a:r>
              <a:rPr lang="fr-FR" sz="2400" spc="-5" dirty="0">
                <a:cs typeface="Garamond"/>
              </a:rPr>
              <a:t>Prélèvements sociaux </a:t>
            </a:r>
            <a:r>
              <a:rPr lang="fr-FR" sz="2400" dirty="0">
                <a:cs typeface="Garamond"/>
              </a:rPr>
              <a:t>de </a:t>
            </a:r>
            <a:r>
              <a:rPr lang="fr-FR" sz="2400" spc="-5" dirty="0">
                <a:cs typeface="Garamond"/>
              </a:rPr>
              <a:t>17,2 </a:t>
            </a:r>
            <a:r>
              <a:rPr lang="fr-FR" sz="2400" dirty="0">
                <a:cs typeface="Garamond"/>
              </a:rPr>
              <a:t>% 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sur revenus  immobiliers et </a:t>
            </a:r>
            <a:r>
              <a:rPr lang="fr-FR" sz="2400" dirty="0">
                <a:solidFill>
                  <a:srgbClr val="8F181A"/>
                </a:solidFill>
                <a:cs typeface="Garamond"/>
              </a:rPr>
              <a:t>plus-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values immobilières </a:t>
            </a:r>
            <a:r>
              <a:rPr lang="fr-FR" sz="2400" dirty="0">
                <a:cs typeface="Garamond"/>
              </a:rPr>
              <a:t>(</a:t>
            </a:r>
            <a:r>
              <a:rPr lang="fr-FR" dirty="0">
                <a:cs typeface="Garamond"/>
              </a:rPr>
              <a:t>CGS, </a:t>
            </a:r>
            <a:r>
              <a:rPr lang="fr-FR" spc="-5" dirty="0">
                <a:cs typeface="Garamond"/>
              </a:rPr>
              <a:t>CRDS,  </a:t>
            </a:r>
            <a:r>
              <a:rPr lang="fr-FR" spc="-10" dirty="0">
                <a:cs typeface="Garamond"/>
              </a:rPr>
              <a:t>prélèvement </a:t>
            </a:r>
            <a:r>
              <a:rPr lang="fr-FR" spc="-5" dirty="0">
                <a:cs typeface="Garamond"/>
              </a:rPr>
              <a:t>social, </a:t>
            </a:r>
            <a:r>
              <a:rPr lang="fr-FR" spc="-10" dirty="0">
                <a:cs typeface="Garamond"/>
              </a:rPr>
              <a:t>prélèvement </a:t>
            </a:r>
            <a:r>
              <a:rPr lang="fr-FR" spc="-5" dirty="0">
                <a:cs typeface="Garamond"/>
              </a:rPr>
              <a:t>solidarité</a:t>
            </a:r>
            <a:r>
              <a:rPr lang="fr-FR" sz="2400" spc="-5" dirty="0">
                <a:cs typeface="Garamond"/>
              </a:rPr>
              <a:t>)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 </a:t>
            </a:r>
            <a:r>
              <a:rPr lang="fr-FR" sz="2400" dirty="0">
                <a:cs typeface="Garamond"/>
              </a:rPr>
              <a:t>plus la </a:t>
            </a:r>
            <a:r>
              <a:rPr lang="fr-FR" sz="2400" spc="-5" dirty="0">
                <a:cs typeface="Garamond"/>
              </a:rPr>
              <a:t>tranche</a:t>
            </a:r>
            <a:r>
              <a:rPr lang="fr-FR" sz="2400" spc="190" dirty="0">
                <a:cs typeface="Garamond"/>
              </a:rPr>
              <a:t> d’</a:t>
            </a:r>
            <a:r>
              <a:rPr lang="fr-FR" sz="2400" dirty="0">
                <a:cs typeface="Garamond"/>
              </a:rPr>
              <a:t>impôt (</a:t>
            </a:r>
            <a:r>
              <a:rPr lang="fr-FR" u="sng" spc="-5" dirty="0"/>
              <a:t>minimum 30% depuis le 1er janvier 2019 pour des revenus supérieurs de 27 000 euros</a:t>
            </a:r>
            <a:r>
              <a:rPr lang="fr-FR" sz="2400" dirty="0">
                <a:cs typeface="Garamond"/>
              </a:rPr>
              <a:t>).</a:t>
            </a:r>
            <a:endParaRPr lang="fr-FR" sz="2600" spc="-5" dirty="0">
              <a:solidFill>
                <a:srgbClr val="8F181A"/>
              </a:solidFill>
              <a:cs typeface="Garamond"/>
            </a:endParaRPr>
          </a:p>
          <a:p>
            <a:pPr marL="358775" marR="101600" indent="-358775" algn="just">
              <a:lnSpc>
                <a:spcPct val="100000"/>
              </a:lnSpc>
              <a:spcBef>
                <a:spcPts val="1800"/>
              </a:spcBef>
              <a:buClr>
                <a:srgbClr val="8F181A"/>
              </a:buClr>
              <a:buFont typeface="Wingdings" panose="05000000000000000000" pitchFamily="2" charset="2"/>
              <a:buChar char="q"/>
            </a:pPr>
            <a:r>
              <a:rPr lang="fr-FR" sz="2400" spc="-5" dirty="0">
                <a:cs typeface="Garamond"/>
              </a:rPr>
              <a:t>Taxation </a:t>
            </a:r>
            <a:r>
              <a:rPr lang="fr-FR" sz="2400" dirty="0">
                <a:cs typeface="Garamond"/>
              </a:rPr>
              <a:t>à 19 % de la plus-value 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sur vente </a:t>
            </a:r>
            <a:r>
              <a:rPr lang="fr-FR" sz="2400" dirty="0">
                <a:solidFill>
                  <a:srgbClr val="8F181A"/>
                </a:solidFill>
                <a:cs typeface="Garamond"/>
              </a:rPr>
              <a:t>de 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biens  en France avant </a:t>
            </a:r>
            <a:r>
              <a:rPr lang="fr-FR" sz="2400" dirty="0">
                <a:solidFill>
                  <a:srgbClr val="8F181A"/>
                </a:solidFill>
                <a:cs typeface="Garamond"/>
              </a:rPr>
              <a:t>22 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ans, </a:t>
            </a:r>
            <a:r>
              <a:rPr lang="fr-FR" sz="2400" dirty="0">
                <a:solidFill>
                  <a:srgbClr val="8F181A"/>
                </a:solidFill>
                <a:cs typeface="Garamond"/>
              </a:rPr>
              <a:t>30 ans pour 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exonérations </a:t>
            </a:r>
            <a:r>
              <a:rPr lang="fr-FR" sz="2400" dirty="0">
                <a:solidFill>
                  <a:srgbClr val="8F181A"/>
                </a:solidFill>
                <a:cs typeface="Garamond"/>
              </a:rPr>
              <a:t>des  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prélèvements sociaux. Exception pour la résidence </a:t>
            </a:r>
            <a:r>
              <a:rPr lang="fr-FR" sz="2400" dirty="0">
                <a:solidFill>
                  <a:srgbClr val="8F181A"/>
                </a:solidFill>
                <a:cs typeface="Garamond"/>
              </a:rPr>
              <a:t>principale  vendue 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avant </a:t>
            </a:r>
            <a:r>
              <a:rPr lang="fr-FR" sz="2400" dirty="0">
                <a:solidFill>
                  <a:srgbClr val="8F181A"/>
                </a:solidFill>
                <a:cs typeface="Garamond"/>
              </a:rPr>
              <a:t>le 31 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décembre </a:t>
            </a:r>
            <a:r>
              <a:rPr lang="fr-FR" sz="2400" dirty="0">
                <a:solidFill>
                  <a:srgbClr val="8F181A"/>
                </a:solidFill>
                <a:cs typeface="Garamond"/>
              </a:rPr>
              <a:t>de la 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2</a:t>
            </a:r>
            <a:r>
              <a:rPr lang="fr-FR" sz="2400" spc="-5" baseline="30000" dirty="0">
                <a:solidFill>
                  <a:srgbClr val="8F181A"/>
                </a:solidFill>
                <a:cs typeface="Garamond"/>
              </a:rPr>
              <a:t>ème</a:t>
            </a:r>
            <a:r>
              <a:rPr lang="fr-FR" sz="2400" spc="50" dirty="0">
                <a:solidFill>
                  <a:srgbClr val="8F181A"/>
                </a:solidFill>
                <a:cs typeface="Garamond"/>
              </a:rPr>
              <a:t> </a:t>
            </a:r>
            <a:r>
              <a:rPr lang="fr-FR" sz="2400" spc="-5" dirty="0">
                <a:solidFill>
                  <a:srgbClr val="8F181A"/>
                </a:solidFill>
                <a:cs typeface="Garamond"/>
              </a:rPr>
              <a:t>année.</a:t>
            </a:r>
            <a:endParaRPr lang="fr-FR" sz="2400" dirty="0">
              <a:solidFill>
                <a:srgbClr val="8F181A"/>
              </a:solidFill>
              <a:cs typeface="Garamond"/>
            </a:endParaRPr>
          </a:p>
          <a:p>
            <a:pPr marL="358775" marR="5080" indent="-358775" algn="just">
              <a:lnSpc>
                <a:spcPct val="100000"/>
              </a:lnSpc>
              <a:spcBef>
                <a:spcPts val="1800"/>
              </a:spcBef>
              <a:buClr>
                <a:srgbClr val="8F181A"/>
              </a:buClr>
              <a:buFont typeface="Wingdings" panose="05000000000000000000" pitchFamily="2" charset="2"/>
              <a:buChar char="q"/>
              <a:tabLst>
                <a:tab pos="6412865" algn="l"/>
              </a:tabLst>
            </a:pPr>
            <a:r>
              <a:rPr lang="fr-FR" sz="2400" spc="-5" dirty="0">
                <a:cs typeface="Garamond"/>
              </a:rPr>
              <a:t>Exonération </a:t>
            </a:r>
            <a:r>
              <a:rPr lang="fr-FR" sz="2400" dirty="0">
                <a:cs typeface="Garamond"/>
              </a:rPr>
              <a:t>de 150 000 € pour </a:t>
            </a:r>
            <a:r>
              <a:rPr lang="fr-FR" sz="2400" spc="-5" dirty="0">
                <a:cs typeface="Garamond"/>
              </a:rPr>
              <a:t>un seul bien si</a:t>
            </a:r>
            <a:r>
              <a:rPr lang="fr-FR" sz="2400" dirty="0">
                <a:cs typeface="Garamond"/>
              </a:rPr>
              <a:t> 2 ans de  </a:t>
            </a:r>
            <a:r>
              <a:rPr lang="fr-FR" sz="2400" spc="-5" dirty="0">
                <a:cs typeface="Garamond"/>
              </a:rPr>
              <a:t>domicile fiscal en France avant </a:t>
            </a:r>
            <a:r>
              <a:rPr lang="fr-FR" sz="2400" dirty="0">
                <a:cs typeface="Garamond"/>
              </a:rPr>
              <a:t>la </a:t>
            </a:r>
            <a:r>
              <a:rPr lang="fr-FR" sz="2400" spc="-5" dirty="0">
                <a:cs typeface="Garamond"/>
              </a:rPr>
              <a:t>vente et bien </a:t>
            </a:r>
            <a:r>
              <a:rPr lang="fr-FR" sz="2400" dirty="0">
                <a:cs typeface="Garamond"/>
              </a:rPr>
              <a:t>à dispo</a:t>
            </a:r>
            <a:r>
              <a:rPr lang="fr-FR" sz="2400" spc="-5" dirty="0">
                <a:cs typeface="Garamond"/>
              </a:rPr>
              <a:t>sition </a:t>
            </a:r>
            <a:r>
              <a:rPr lang="fr-FR" sz="2400" dirty="0">
                <a:cs typeface="Garamond"/>
              </a:rPr>
              <a:t>du </a:t>
            </a:r>
            <a:r>
              <a:rPr lang="fr-FR" sz="2400" spc="-5" dirty="0">
                <a:cs typeface="Garamond"/>
              </a:rPr>
              <a:t>propriétaire au 1</a:t>
            </a:r>
            <a:r>
              <a:rPr lang="fr-FR" sz="2400" spc="-5" baseline="30000" dirty="0">
                <a:cs typeface="Garamond"/>
              </a:rPr>
              <a:t>er</a:t>
            </a:r>
            <a:r>
              <a:rPr lang="fr-FR" sz="2400" spc="-5" dirty="0">
                <a:cs typeface="Garamond"/>
              </a:rPr>
              <a:t> janvier</a:t>
            </a:r>
            <a:r>
              <a:rPr lang="fr-FR" sz="2400" spc="135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l’année</a:t>
            </a:r>
            <a:r>
              <a:rPr lang="fr-FR" sz="2400" spc="25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avant </a:t>
            </a:r>
            <a:r>
              <a:rPr lang="fr-FR" sz="2400" dirty="0">
                <a:cs typeface="Garamond"/>
              </a:rPr>
              <a:t>la  </a:t>
            </a:r>
            <a:r>
              <a:rPr lang="fr-FR" sz="2400" spc="-5" dirty="0">
                <a:cs typeface="Garamond"/>
              </a:rPr>
              <a:t>vente </a:t>
            </a:r>
            <a:r>
              <a:rPr lang="fr-FR" sz="2400" dirty="0">
                <a:cs typeface="Garamond"/>
              </a:rPr>
              <a:t>ou </a:t>
            </a:r>
            <a:r>
              <a:rPr lang="fr-FR" sz="2400" spc="-5" dirty="0">
                <a:cs typeface="Garamond"/>
              </a:rPr>
              <a:t>avant </a:t>
            </a:r>
            <a:r>
              <a:rPr lang="fr-FR" sz="2400" dirty="0">
                <a:cs typeface="Garamond"/>
              </a:rPr>
              <a:t>10 ans</a:t>
            </a:r>
            <a:r>
              <a:rPr lang="fr-FR" sz="2400" spc="5" dirty="0">
                <a:cs typeface="Garamond"/>
              </a:rPr>
              <a:t> </a:t>
            </a:r>
            <a:r>
              <a:rPr lang="fr-FR" sz="2400" spc="-5" dirty="0">
                <a:cs typeface="Garamond"/>
              </a:rPr>
              <a:t>d’expatriation.</a:t>
            </a:r>
            <a:endParaRPr lang="fr-FR" sz="2400" dirty="0">
              <a:cs typeface="Garamond"/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" y="155448"/>
            <a:ext cx="747474" cy="9966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xmlns="" id="{25230A44-AEB0-4A6F-BA73-9786DB4F1787}"/>
              </a:ext>
            </a:extLst>
          </p:cNvPr>
          <p:cNvSpPr txBox="1">
            <a:spLocks/>
          </p:cNvSpPr>
          <p:nvPr/>
        </p:nvSpPr>
        <p:spPr>
          <a:xfrm>
            <a:off x="1143000" y="487978"/>
            <a:ext cx="7792216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FR" sz="2800" spc="-5" dirty="0">
                <a:latin typeface="Arial Rounded MT Bold" panose="020F0704030504030204" pitchFamily="34" charset="0"/>
              </a:rPr>
              <a:t>LOYERS, PLUS-VALUES,  DIVIDENDES 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2273</TotalTime>
  <Words>1055</Words>
  <Application>Microsoft Office PowerPoint</Application>
  <PresentationFormat>On-screen Show (4:3)</PresentationFormat>
  <Paragraphs>100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Rounded MT Bold</vt:lpstr>
      <vt:lpstr>Calibri</vt:lpstr>
      <vt:lpstr>Calibri Light</vt:lpstr>
      <vt:lpstr>Garamond</vt:lpstr>
      <vt:lpstr>Times New Roman</vt:lpstr>
      <vt:lpstr>Wingdings</vt:lpstr>
      <vt:lpstr>Thème Office</vt:lpstr>
      <vt:lpstr>CONFÉRENCE FISCALITE  </vt:lpstr>
      <vt:lpstr>FISCALITÉ EN FRANCE</vt:lpstr>
      <vt:lpstr>FISCALITÉ AUX ÉTATS-UNIS</vt:lpstr>
      <vt:lpstr>DEFINIR SON DOMICILE FISCAL</vt:lpstr>
      <vt:lpstr>CONVENTION FISCALE  FRANCE-USA (1)</vt:lpstr>
      <vt:lpstr>PowerPoint Presentation</vt:lpstr>
      <vt:lpstr>PENSIONS (RETRAITES)</vt:lpstr>
      <vt:lpstr>LOYERS, PLUS-VALUES,  DIVIDENDES (1)</vt:lpstr>
      <vt:lpstr>PowerPoint Presentation</vt:lpstr>
      <vt:lpstr>IMPOT SUR LA FORTUNE</vt:lpstr>
      <vt:lpstr>RÉGIME DES IMPATRIÉS  (RETOUR EN FRANCE)</vt:lpstr>
      <vt:lpstr>EXIT TAX (France et Etats-Unis)</vt:lpstr>
      <vt:lpstr>PowerPoint Presentation</vt:lpstr>
      <vt:lpstr>ACTUALITE EN FRANCE</vt:lpstr>
      <vt:lpstr>AIDE POUR LES  FRANÇAIS DE l’ÉTRANGER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Français du Monde - ADFE</dc:title>
  <dc:creator>Christiane Ciccone</dc:creator>
  <cp:lastModifiedBy>Christiane</cp:lastModifiedBy>
  <cp:revision>67</cp:revision>
  <dcterms:created xsi:type="dcterms:W3CDTF">2020-03-13T11:51:30Z</dcterms:created>
  <dcterms:modified xsi:type="dcterms:W3CDTF">2020-04-15T14:57:50Z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2020-02-19T00:00:00Z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2020-03-13T00:00:00Z</vt:filetime>
  </property>
</Properties>
</file>